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4"/>
  </p:sldMasterIdLst>
  <p:notesMasterIdLst>
    <p:notesMasterId r:id="rId27"/>
  </p:notesMasterIdLst>
  <p:sldIdLst>
    <p:sldId id="267" r:id="rId5"/>
    <p:sldId id="278" r:id="rId6"/>
    <p:sldId id="284" r:id="rId7"/>
    <p:sldId id="285" r:id="rId8"/>
    <p:sldId id="305" r:id="rId9"/>
    <p:sldId id="289" r:id="rId10"/>
    <p:sldId id="290" r:id="rId11"/>
    <p:sldId id="299" r:id="rId12"/>
    <p:sldId id="291" r:id="rId13"/>
    <p:sldId id="293" r:id="rId14"/>
    <p:sldId id="294" r:id="rId15"/>
    <p:sldId id="292" r:id="rId16"/>
    <p:sldId id="303" r:id="rId17"/>
    <p:sldId id="295" r:id="rId18"/>
    <p:sldId id="300" r:id="rId19"/>
    <p:sldId id="296" r:id="rId20"/>
    <p:sldId id="302" r:id="rId21"/>
    <p:sldId id="304" r:id="rId22"/>
    <p:sldId id="301" r:id="rId23"/>
    <p:sldId id="298" r:id="rId24"/>
    <p:sldId id="306" r:id="rId25"/>
    <p:sldId id="277" r:id="rId26"/>
  </p:sldIdLst>
  <p:sldSz cx="12192000" cy="6858000"/>
  <p:notesSz cx="6858000" cy="9144000"/>
  <p:embeddedFontLst>
    <p:embeddedFont>
      <p:font typeface="Franklin Gothic Book" panose="020B0503020102020204" pitchFamily="34" charset="0"/>
      <p:regular r:id="rId28"/>
      <p:italic r:id="rId29"/>
    </p:embeddedFont>
    <p:embeddedFont>
      <p:font typeface="Franklin Gothic Medium" panose="020B0603020102020204" pitchFamily="34" charset="0"/>
      <p:regular r:id="rId30"/>
      <p:italic r:id="rId31"/>
    </p:embeddedFont>
    <p:embeddedFont>
      <p:font typeface="Franklin Gothic Medium Cond" panose="020B0606030402020204" pitchFamily="34" charset="0"/>
      <p:regular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80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26CE219-6CB4-4D82-2315-C217F06FFCCD}" name="Hiller, Kelly R" initials="HKR" userId="S::khiller@purdue.edu::b25b1487-7f5e-4b7f-a0b2-f8bcb0b1ea5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B991"/>
    <a:srgbClr val="DDB945"/>
    <a:srgbClr val="EBD9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800" autoAdjust="0"/>
    <p:restoredTop sz="94714"/>
  </p:normalViewPr>
  <p:slideViewPr>
    <p:cSldViewPr snapToGrid="0">
      <p:cViewPr varScale="1">
        <p:scale>
          <a:sx n="93" d="100"/>
          <a:sy n="93" d="100"/>
        </p:scale>
        <p:origin x="92" y="320"/>
      </p:cViewPr>
      <p:guideLst>
        <p:guide orient="horz" pos="1080"/>
        <p:guide pos="3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2.fntdata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926CF7-48D8-2F46-AFC8-8A5D2298DFDD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BF745-0557-B241-863F-056113C70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674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331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urdue Logo" descr="Purdue Logo">
            <a:extLst>
              <a:ext uri="{FF2B5EF4-FFF2-40B4-BE49-F238E27FC236}">
                <a16:creationId xmlns:a16="http://schemas.microsoft.com/office/drawing/2014/main" id="{121060AA-930A-4F8F-D7F6-9CFE824946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7077" y="5756157"/>
            <a:ext cx="2709200" cy="484939"/>
          </a:xfrm>
          <a:prstGeom prst="rect">
            <a:avLst/>
          </a:prstGeom>
        </p:spPr>
      </p:pic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56800" y="0"/>
            <a:ext cx="2235200" cy="6858000"/>
          </a:xfrm>
          <a:prstGeom prst="rect">
            <a:avLst/>
          </a:prstGeom>
          <a:noFill/>
        </p:spPr>
      </p:pic>
      <p:sp>
        <p:nvSpPr>
          <p:cNvPr id="6" name="Triangle 5">
            <a:extLst>
              <a:ext uri="{FF2B5EF4-FFF2-40B4-BE49-F238E27FC236}">
                <a16:creationId xmlns:a16="http://schemas.microsoft.com/office/drawing/2014/main" id="{47BD40D6-A6F9-8B8C-560F-0C7A97097E8F}"/>
              </a:ext>
            </a:extLst>
          </p:cNvPr>
          <p:cNvSpPr/>
          <p:nvPr userDrawn="1"/>
        </p:nvSpPr>
        <p:spPr>
          <a:xfrm>
            <a:off x="9954706" y="-9439"/>
            <a:ext cx="2246721" cy="6867440"/>
          </a:xfrm>
          <a:custGeom>
            <a:avLst/>
            <a:gdLst>
              <a:gd name="connsiteX0" fmla="*/ 0 w 2243579"/>
              <a:gd name="connsiteY0" fmla="*/ 0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0 w 2243579"/>
              <a:gd name="connsiteY4" fmla="*/ 0 h 6881568"/>
              <a:gd name="connsiteX0" fmla="*/ 1300899 w 2243579"/>
              <a:gd name="connsiteY0" fmla="*/ 565608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300899 w 2243579"/>
              <a:gd name="connsiteY4" fmla="*/ 565608 h 6881568"/>
              <a:gd name="connsiteX0" fmla="*/ 1602557 w 2243579"/>
              <a:gd name="connsiteY0" fmla="*/ 18854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602557 w 2243579"/>
              <a:gd name="connsiteY4" fmla="*/ 18854 h 6881568"/>
              <a:gd name="connsiteX0" fmla="*/ 1319753 w 1960775"/>
              <a:gd name="connsiteY0" fmla="*/ 18854 h 6881568"/>
              <a:gd name="connsiteX1" fmla="*/ 1960775 w 1960775"/>
              <a:gd name="connsiteY1" fmla="*/ 0 h 6881568"/>
              <a:gd name="connsiteX2" fmla="*/ 1960775 w 1960775"/>
              <a:gd name="connsiteY2" fmla="*/ 6881568 h 6881568"/>
              <a:gd name="connsiteX3" fmla="*/ 0 w 1960775"/>
              <a:gd name="connsiteY3" fmla="*/ 6806154 h 6881568"/>
              <a:gd name="connsiteX4" fmla="*/ 1319753 w 1960775"/>
              <a:gd name="connsiteY4" fmla="*/ 18854 h 6881568"/>
              <a:gd name="connsiteX0" fmla="*/ 1593130 w 2234152"/>
              <a:gd name="connsiteY0" fmla="*/ 18854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93130 w 2234152"/>
              <a:gd name="connsiteY4" fmla="*/ 18854 h 6881569"/>
              <a:gd name="connsiteX0" fmla="*/ 1583717 w 2234152"/>
              <a:gd name="connsiteY0" fmla="*/ 9420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83717 w 2234152"/>
              <a:gd name="connsiteY4" fmla="*/ 9420 h 6881569"/>
              <a:gd name="connsiteX0" fmla="*/ 1583717 w 2243566"/>
              <a:gd name="connsiteY0" fmla="*/ 0 h 6872149"/>
              <a:gd name="connsiteX1" fmla="*/ 2243566 w 2243566"/>
              <a:gd name="connsiteY1" fmla="*/ 12 h 6872149"/>
              <a:gd name="connsiteX2" fmla="*/ 2234152 w 2243566"/>
              <a:gd name="connsiteY2" fmla="*/ 6872148 h 6872149"/>
              <a:gd name="connsiteX3" fmla="*/ 0 w 2243566"/>
              <a:gd name="connsiteY3" fmla="*/ 6872149 h 6872149"/>
              <a:gd name="connsiteX4" fmla="*/ 1583717 w 2243566"/>
              <a:gd name="connsiteY4" fmla="*/ 0 h 687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3566" h="6872149">
                <a:moveTo>
                  <a:pt x="1583717" y="0"/>
                </a:moveTo>
                <a:lnTo>
                  <a:pt x="2243566" y="12"/>
                </a:lnTo>
                <a:lnTo>
                  <a:pt x="2234152" y="6872148"/>
                </a:lnTo>
                <a:lnTo>
                  <a:pt x="0" y="6872149"/>
                </a:lnTo>
                <a:lnTo>
                  <a:pt x="1583717" y="0"/>
                </a:lnTo>
                <a:close/>
              </a:path>
            </a:pathLst>
          </a:custGeom>
          <a:solidFill>
            <a:srgbClr val="CFB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870E27-202E-F717-3FB6-D69451DF13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3257" y="2005070"/>
            <a:ext cx="7763458" cy="592834"/>
          </a:xfrm>
        </p:spPr>
        <p:txBody>
          <a:bodyPr>
            <a:noAutofit/>
          </a:bodyPr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E966E-ACAB-E285-70D0-66AC08DF13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257" y="2629338"/>
            <a:ext cx="7763458" cy="4492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1">
                <a:solidFill>
                  <a:schemeClr val="bg2"/>
                </a:solidFill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76FFA1BC-72F9-9048-3E39-D300A3A6A5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257" y="3107129"/>
            <a:ext cx="7763458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fld id="{C7124C19-F609-8C4C-8116-78E353E3E672}" type="datetime1">
              <a:rPr lang="en-US" smtClean="0"/>
              <a:t>3/29/23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52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opy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6313" y="3652272"/>
            <a:ext cx="5469743" cy="2345757"/>
          </a:xfrm>
        </p:spPr>
        <p:txBody>
          <a:bodyPr numCol="1">
            <a:noAutofit/>
          </a:bodyPr>
          <a:lstStyle>
            <a:lvl1pPr marL="285750" indent="-285750" algn="l" fontAlgn="t">
              <a:buFont typeface="Wingdings" pitchFamily="2" charset="2"/>
              <a:buChar char="§"/>
              <a:defRPr sz="1800" baseline="0">
                <a:latin typeface="Franklin Gothic Book" panose="020B0503020102020204" pitchFamily="34" charset="0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D337403E-4A63-3B42-FC84-47BAEDD7A7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C508144-F984-C37C-90F6-AA8C545F3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6311" y="1543323"/>
            <a:ext cx="5469745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80D7F-9BE0-34B6-0080-2DFC58123F3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6275945" y="1543323"/>
            <a:ext cx="5458727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710C66FF-C32F-9EF8-4FBC-44E08230B6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64929" y="3652271"/>
            <a:ext cx="5469743" cy="2345757"/>
          </a:xfrm>
        </p:spPr>
        <p:txBody>
          <a:bodyPr numCol="1">
            <a:noAutofit/>
          </a:bodyPr>
          <a:lstStyle>
            <a:lvl1pPr marL="285750" indent="-285750" algn="l" fontAlgn="t">
              <a:buFont typeface="Wingdings" pitchFamily="2" charset="2"/>
              <a:buChar char="§"/>
              <a:defRPr sz="1800" baseline="0">
                <a:latin typeface="Franklin Gothic Book" panose="020B0503020102020204" pitchFamily="34" charset="0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AB9F8C-827B-9FF4-8ED9-94B8408252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6850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opy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6314" y="3652272"/>
            <a:ext cx="3534479" cy="2345757"/>
          </a:xfrm>
        </p:spPr>
        <p:txBody>
          <a:bodyPr numCol="1">
            <a:noAutofit/>
          </a:bodyPr>
          <a:lstStyle>
            <a:lvl1pPr marL="285750" indent="-285750" algn="l" fontAlgn="t">
              <a:buFont typeface="Wingdings" pitchFamily="2" charset="2"/>
              <a:buChar char="§"/>
              <a:defRPr sz="1800" baseline="0">
                <a:latin typeface="Franklin Gothic Book" panose="020B0503020102020204" pitchFamily="34" charset="0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D337403E-4A63-3B42-FC84-47BAEDD7A7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C508144-F984-C37C-90F6-AA8C545F3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6312" y="1543323"/>
            <a:ext cx="3534479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80D7F-9BE0-34B6-0080-2DFC58123F3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336974" y="1543324"/>
            <a:ext cx="3527360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710C66FF-C32F-9EF8-4FBC-44E08230B6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25959" y="3652272"/>
            <a:ext cx="3534479" cy="2345757"/>
          </a:xfrm>
        </p:spPr>
        <p:txBody>
          <a:bodyPr numCol="1">
            <a:noAutofit/>
          </a:bodyPr>
          <a:lstStyle>
            <a:lvl1pPr marL="285750" indent="-285750" algn="l" fontAlgn="t">
              <a:buFont typeface="Wingdings" pitchFamily="2" charset="2"/>
              <a:buChar char="§"/>
              <a:defRPr sz="1800" baseline="0">
                <a:latin typeface="Franklin Gothic Book" panose="020B0503020102020204" pitchFamily="34" charset="0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D5694FC-6767-0363-8F8C-4C8AEA0C5DCC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8205605" y="1532307"/>
            <a:ext cx="3527360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347E27B2-1DE2-3469-81EF-9EBD7DC7AF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94590" y="3641255"/>
            <a:ext cx="3534479" cy="2345757"/>
          </a:xfrm>
        </p:spPr>
        <p:txBody>
          <a:bodyPr numCol="1">
            <a:noAutofit/>
          </a:bodyPr>
          <a:lstStyle>
            <a:lvl1pPr marL="285750" indent="-285750" algn="l" fontAlgn="t">
              <a:buFont typeface="Wingdings" pitchFamily="2" charset="2"/>
              <a:buChar char="§"/>
              <a:defRPr sz="1800" baseline="0">
                <a:latin typeface="Franklin Gothic Book" panose="020B0503020102020204" pitchFamily="34" charset="0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6A746C-74C4-5932-427A-31197558E4C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7671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7402-16CB-60F1-259A-4E1A16194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457200"/>
            <a:ext cx="4314823" cy="96409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89552-EB9F-6D72-9130-E107C02C2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2" y="1570383"/>
            <a:ext cx="4314823" cy="42986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5F6EAB8-D2BB-0BDE-C7AC-895B69CA5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871" y="457200"/>
            <a:ext cx="6662927" cy="54117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Purdue Logo" descr="Purdue Logo">
            <a:extLst>
              <a:ext uri="{FF2B5EF4-FFF2-40B4-BE49-F238E27FC236}">
                <a16:creationId xmlns:a16="http://schemas.microsoft.com/office/drawing/2014/main" id="{821C840C-3AA9-6493-3A9D-CE82D8D49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1D343-4F7E-84C3-CD08-673F2FE5FD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90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99A83-2C12-9A72-A547-B9374C107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470037"/>
            <a:ext cx="4325711" cy="1034775"/>
          </a:xfrm>
        </p:spPr>
        <p:txBody>
          <a:bodyPr anchor="b"/>
          <a:lstStyle>
            <a:lvl1pPr fontAlgn="t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70037"/>
            <a:ext cx="6562498" cy="539101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59AA2-58AF-A659-F919-8BDA04ADA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6314" y="1759226"/>
            <a:ext cx="4325711" cy="4086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urdue Logo" descr="Purdue Logo">
            <a:extLst>
              <a:ext uri="{FF2B5EF4-FFF2-40B4-BE49-F238E27FC236}">
                <a16:creationId xmlns:a16="http://schemas.microsoft.com/office/drawing/2014/main" id="{0369561B-6E0A-309C-13AF-C89F6E6E23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5B1EA-1D6F-289D-FACB-9040F171AD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354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6313" y="1543323"/>
            <a:ext cx="5458727" cy="431772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urdue Logo" descr="Purdue Logo">
            <a:extLst>
              <a:ext uri="{FF2B5EF4-FFF2-40B4-BE49-F238E27FC236}">
                <a16:creationId xmlns:a16="http://schemas.microsoft.com/office/drawing/2014/main" id="{0369561B-6E0A-309C-13AF-C89F6E6E23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7832766-AA56-63AE-E2AA-9A2947343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CF92D672-5C11-B647-ADA7-722837BA86C0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6286962" y="1543323"/>
            <a:ext cx="5458727" cy="431772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6AFB8997-E903-BD34-CBB7-A70F3BD090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B4851-011B-C9F1-B12A-2265ABEC750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1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8086" y="1543323"/>
            <a:ext cx="5862679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59AA2-58AF-A659-F919-8BDA04ADA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15759" y="1543322"/>
            <a:ext cx="5129927" cy="430757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urdue Logo" descr="Purdue Logo">
            <a:extLst>
              <a:ext uri="{FF2B5EF4-FFF2-40B4-BE49-F238E27FC236}">
                <a16:creationId xmlns:a16="http://schemas.microsoft.com/office/drawing/2014/main" id="{0369561B-6E0A-309C-13AF-C89F6E6E23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492B2E6-F25A-DAD4-50C4-028EE4F9F20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3486577" y="3795304"/>
            <a:ext cx="2844188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4F1D849-D57F-29CA-A61A-41080772610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68086" y="3795304"/>
            <a:ext cx="2844188" cy="205559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B35901-94D3-C7C4-1CE7-B31E29C657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14516F-C8C7-9666-D863-2EEAB76C868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2444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59AA2-58AF-A659-F919-8BDA04ADA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5428" y="3142951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urdue Logo" descr="Purdue Logo">
            <a:extLst>
              <a:ext uri="{FF2B5EF4-FFF2-40B4-BE49-F238E27FC236}">
                <a16:creationId xmlns:a16="http://schemas.microsoft.com/office/drawing/2014/main" id="{0369561B-6E0A-309C-13AF-C89F6E6E23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4F1D849-D57F-29CA-A61A-41080772610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57200" y="1257147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0A3B0E8-AC0D-A169-37E3-2D123D6EBF24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4325104" y="1257147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640970D8-E511-89A8-FC5C-6DB37485ADE3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8214780" y="1257147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B04B79A-B4BD-0306-3D46-D570E1F51CA6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4303332" y="3142951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50B4796-C4B7-C272-5ADD-7D6C896B703E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8214780" y="3142951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633AE4D-056F-FC97-1F10-877F247AB319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413656" y="5645631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19716662-3C77-F831-E45C-F9EA49810F58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435428" y="3759827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1ED1A14F-5E0D-476E-9C60-BD987EFC4940}"/>
              </a:ext>
            </a:extLst>
          </p:cNvPr>
          <p:cNvSpPr>
            <a:spLocks noGrp="1"/>
          </p:cNvSpPr>
          <p:nvPr>
            <p:ph type="pic" idx="22"/>
          </p:nvPr>
        </p:nvSpPr>
        <p:spPr>
          <a:xfrm>
            <a:off x="4303332" y="3759827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A0003A4C-26CB-DD7F-0B22-024AFB58DC67}"/>
              </a:ext>
            </a:extLst>
          </p:cNvPr>
          <p:cNvSpPr>
            <a:spLocks noGrp="1"/>
          </p:cNvSpPr>
          <p:nvPr>
            <p:ph type="pic" idx="23"/>
          </p:nvPr>
        </p:nvSpPr>
        <p:spPr>
          <a:xfrm>
            <a:off x="8193008" y="3759827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08CE8D58-56A2-6AE5-AB18-C53F4134DD88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4281560" y="5645631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A4C2D1F-1A58-AC60-F606-B816E5F23FFF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8193008" y="5645631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D41E05-E2FD-7748-8B57-EC9C68C6891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30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D337403E-4A63-3B42-FC84-47BAEDD7A7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C508144-F984-C37C-90F6-AA8C545F3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6314" y="1542762"/>
            <a:ext cx="2611015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80D7F-9BE0-34B6-0080-2DFC58123F3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3344063" y="1542762"/>
            <a:ext cx="2605756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D5694FC-6767-0363-8F8C-4C8AEA0C5DCC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6236553" y="1542762"/>
            <a:ext cx="2605756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223A017-A902-92C1-8A99-7D45B08D860D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9129043" y="1542762"/>
            <a:ext cx="2605756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FE352EAA-3DC6-450E-518D-B55638975ECE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1843620" y="3651150"/>
            <a:ext cx="2611015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E5E3807-051E-4D4B-1143-A6B4BDDBB5D8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4741369" y="3651150"/>
            <a:ext cx="2605756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659EF4B-6B57-DE2A-B33A-D60A659CFE6D}"/>
              </a:ext>
            </a:extLst>
          </p:cNvPr>
          <p:cNvSpPr>
            <a:spLocks noGrp="1"/>
          </p:cNvSpPr>
          <p:nvPr>
            <p:ph type="pic" idx="20"/>
          </p:nvPr>
        </p:nvSpPr>
        <p:spPr>
          <a:xfrm>
            <a:off x="7633859" y="3651150"/>
            <a:ext cx="2605756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B7A1A-70E9-2FE4-C6F5-83B077FA0A3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3131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21986" y="1643073"/>
            <a:ext cx="5212813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urdue Logo" descr="Purdue Logo">
            <a:extLst>
              <a:ext uri="{FF2B5EF4-FFF2-40B4-BE49-F238E27FC236}">
                <a16:creationId xmlns:a16="http://schemas.microsoft.com/office/drawing/2014/main" id="{0369561B-6E0A-309C-13AF-C89F6E6E23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492B2E6-F25A-DAD4-50C4-028EE4F9F20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521986" y="3884037"/>
            <a:ext cx="5212813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B35901-94D3-C7C4-1CE7-B31E29C657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C2C5294-0EFC-A3EC-D994-11DDCFE70D6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46315" y="1643073"/>
            <a:ext cx="5745165" cy="430757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7A134D-7A3A-AD4B-91DF-57347E308706}"/>
              </a:ext>
            </a:extLst>
          </p:cNvPr>
          <p:cNvSpPr/>
          <p:nvPr userDrawn="1"/>
        </p:nvSpPr>
        <p:spPr>
          <a:xfrm>
            <a:off x="6521986" y="3395949"/>
            <a:ext cx="5212813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581B053-21C8-C0AD-58C7-637A6315D1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1726" y="3395949"/>
            <a:ext cx="5212943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B2033E-9DB9-9A2B-D4C5-6D8960838D22}"/>
              </a:ext>
            </a:extLst>
          </p:cNvPr>
          <p:cNvSpPr/>
          <p:nvPr userDrawn="1"/>
        </p:nvSpPr>
        <p:spPr>
          <a:xfrm>
            <a:off x="6521856" y="5636913"/>
            <a:ext cx="5212813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02FFCFA-A84F-7535-4A5F-29A5FC646063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521726" y="5636913"/>
            <a:ext cx="5212813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FB5882-2267-1630-20F3-B4AD242C878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527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21986" y="1643073"/>
            <a:ext cx="5212813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urdue Logo" descr="Purdue Logo">
            <a:extLst>
              <a:ext uri="{FF2B5EF4-FFF2-40B4-BE49-F238E27FC236}">
                <a16:creationId xmlns:a16="http://schemas.microsoft.com/office/drawing/2014/main" id="{0369561B-6E0A-309C-13AF-C89F6E6E23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492B2E6-F25A-DAD4-50C4-028EE4F9F20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9287219" y="3884037"/>
            <a:ext cx="2447580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4F1D849-D57F-29CA-A61A-41080772610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6521986" y="3879120"/>
            <a:ext cx="2528916" cy="205559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B35901-94D3-C7C4-1CE7-B31E29C657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C2C5294-0EFC-A3EC-D994-11DDCFE70D6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46315" y="1643073"/>
            <a:ext cx="5745165" cy="430757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AC4E08-5A51-BF4F-655E-4E54DD771548}"/>
              </a:ext>
            </a:extLst>
          </p:cNvPr>
          <p:cNvSpPr/>
          <p:nvPr userDrawn="1"/>
        </p:nvSpPr>
        <p:spPr>
          <a:xfrm>
            <a:off x="6521986" y="3395949"/>
            <a:ext cx="5212813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7D80C23-74F3-F853-02BF-83C743039F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71823" y="3395949"/>
            <a:ext cx="5162846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F22EB8-4EFD-86A4-8EB8-8A4F1A1AA2DF}"/>
              </a:ext>
            </a:extLst>
          </p:cNvPr>
          <p:cNvSpPr/>
          <p:nvPr userDrawn="1"/>
        </p:nvSpPr>
        <p:spPr>
          <a:xfrm>
            <a:off x="6512818" y="5631997"/>
            <a:ext cx="2512330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6A4B2AA-E0AE-18DD-BAA3-AF2A9CA6987A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562654" y="5631997"/>
            <a:ext cx="2488248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8B5CD1-FF93-2C9C-1BFF-73A3CE39E65D}"/>
              </a:ext>
            </a:extLst>
          </p:cNvPr>
          <p:cNvSpPr/>
          <p:nvPr userDrawn="1"/>
        </p:nvSpPr>
        <p:spPr>
          <a:xfrm>
            <a:off x="9287218" y="5641703"/>
            <a:ext cx="2431941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52272AC-9734-6D60-9441-B5E7B9E4E372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9337055" y="5641703"/>
            <a:ext cx="2408630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060CCDA-D884-EB50-0B9C-1003FDB3977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441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6800" y="0"/>
            <a:ext cx="2235200" cy="6858000"/>
          </a:xfrm>
          <a:prstGeom prst="rect">
            <a:avLst/>
          </a:prstGeom>
          <a:noFill/>
        </p:spPr>
      </p:pic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BA4B2908-555F-78CD-D5EA-D087520FF3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143" y="5756156"/>
            <a:ext cx="2709200" cy="48494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B1EEEEC0-D7E4-4DE5-4E3D-FAAD9ABA8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3257" y="1812045"/>
            <a:ext cx="7763458" cy="719757"/>
          </a:xfrm>
        </p:spPr>
        <p:txBody>
          <a:bodyPr>
            <a:noAutofit/>
          </a:bodyPr>
          <a:lstStyle>
            <a:lvl1pPr>
              <a:defRPr sz="540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8EDB9B8-C811-84E9-5F58-0130F3A805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257" y="2617146"/>
            <a:ext cx="7763458" cy="4492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1">
                <a:solidFill>
                  <a:schemeClr val="tx1"/>
                </a:solidFill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4BF34A7-30DF-7BD2-A5A2-434BBF6672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257" y="3148847"/>
            <a:ext cx="7763458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3/31/23</a:t>
            </a:r>
          </a:p>
        </p:txBody>
      </p:sp>
    </p:spTree>
    <p:extLst>
      <p:ext uri="{BB962C8B-B14F-4D97-AF65-F5344CB8AC3E}">
        <p14:creationId xmlns:p14="http://schemas.microsoft.com/office/powerpoint/2010/main" val="569925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3 Blocks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4CFF414-FA47-F7EC-7EFB-7073E26BB831}"/>
              </a:ext>
            </a:extLst>
          </p:cNvPr>
          <p:cNvSpPr/>
          <p:nvPr userDrawn="1"/>
        </p:nvSpPr>
        <p:spPr>
          <a:xfrm>
            <a:off x="7938475" y="1315894"/>
            <a:ext cx="3319531" cy="45132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3C0F4F-1E76-E3A4-E5AA-8FA79C7C69FB}"/>
              </a:ext>
            </a:extLst>
          </p:cNvPr>
          <p:cNvSpPr/>
          <p:nvPr userDrawn="1"/>
        </p:nvSpPr>
        <p:spPr>
          <a:xfrm>
            <a:off x="4420956" y="1315895"/>
            <a:ext cx="3319531" cy="45132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7105CB-DECE-0616-2A57-776784CFC1CB}"/>
              </a:ext>
            </a:extLst>
          </p:cNvPr>
          <p:cNvSpPr/>
          <p:nvPr userDrawn="1"/>
        </p:nvSpPr>
        <p:spPr>
          <a:xfrm>
            <a:off x="903437" y="1315896"/>
            <a:ext cx="3319531" cy="45132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13FE17-B697-FB87-4ED6-D832D798E9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3506" y="1436468"/>
            <a:ext cx="3319462" cy="339561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8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CE94D6C-2E61-91FC-DA54-8FB71DE93C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01943" y="2043222"/>
            <a:ext cx="2950589" cy="1691333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Lorem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ipsum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dolor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sit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amet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,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consetetur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sadipscing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elitr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, sed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diam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nonumy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eirmod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tempor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invidunt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ut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labore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et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dolore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magna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aliquyam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erat, sed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diam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voluptua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. At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vero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eos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et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accusam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et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justo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duo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dolores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et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ea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rebum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lvl="0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B65CB9D-AA49-05C2-2100-C63D32C82B8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1943" y="4045824"/>
            <a:ext cx="2951163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43204028-135E-83A2-B94A-693154F531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21284" y="1436468"/>
            <a:ext cx="3319462" cy="339561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8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756D1137-A56F-85A2-FEB3-FEBA9D3C86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19721" y="2043222"/>
            <a:ext cx="2950589" cy="1691333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Lorem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ipsum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dolor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sit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amet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,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consetetur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sadipscing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elitr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, sed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diam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nonumy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eirmod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tempor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invidunt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ut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labore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et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dolore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magna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aliquyam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erat, sed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diam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voluptua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. At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vero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eos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et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accusam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et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justo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duo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dolores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et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ea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rebum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lvl="0"/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D4E810FD-2D00-764A-B144-B235C21E32F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19721" y="4045824"/>
            <a:ext cx="2951163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0A71EF50-386A-A3B9-93FB-6EF179A4EE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38803" y="1433918"/>
            <a:ext cx="3319462" cy="339561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8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326B9638-0AB1-0F11-EA67-211E598673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7240" y="2040672"/>
            <a:ext cx="2950589" cy="1691333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Lorem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ipsum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dolor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sit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amet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,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consetetur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sadipscing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elitr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, sed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diam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nonumy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eirmod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tempor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invidunt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ut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labore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et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dolore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magna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aliquyam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erat, sed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diam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voluptua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. At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vero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eos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et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accusam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et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justo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duo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dolores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et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ea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rebum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lvl="0"/>
            <a:endParaRPr lang="en-US" dirty="0"/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6AE17ED9-FDD9-34C3-1F7D-9A8EA4C4B40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37240" y="4043274"/>
            <a:ext cx="2951163" cy="155575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5" name="Purdue Logo" descr="Purdue Logo">
            <a:extLst>
              <a:ext uri="{FF2B5EF4-FFF2-40B4-BE49-F238E27FC236}">
                <a16:creationId xmlns:a16="http://schemas.microsoft.com/office/drawing/2014/main" id="{F444D1CF-9A99-D079-5D89-6DE824A893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77D3ED32-45F9-B948-371F-67E8465B2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79AD88-FE01-5097-473B-0D0ED2D85A4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7126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3 Blocks -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98D576-4759-5408-883D-2E56D9D0F603}"/>
              </a:ext>
            </a:extLst>
          </p:cNvPr>
          <p:cNvSpPr/>
          <p:nvPr userDrawn="1"/>
        </p:nvSpPr>
        <p:spPr>
          <a:xfrm>
            <a:off x="7938216" y="1315892"/>
            <a:ext cx="3319531" cy="4513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C44A1A-1D1D-F2D9-8EC1-EFF25EBA1FB0}"/>
              </a:ext>
            </a:extLst>
          </p:cNvPr>
          <p:cNvSpPr/>
          <p:nvPr userDrawn="1"/>
        </p:nvSpPr>
        <p:spPr>
          <a:xfrm>
            <a:off x="4420697" y="1315893"/>
            <a:ext cx="3319531" cy="4513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38D75A-DD50-6C6E-0A9D-7F77E72C780A}"/>
              </a:ext>
            </a:extLst>
          </p:cNvPr>
          <p:cNvSpPr/>
          <p:nvPr userDrawn="1"/>
        </p:nvSpPr>
        <p:spPr>
          <a:xfrm>
            <a:off x="903178" y="1315894"/>
            <a:ext cx="3319531" cy="4513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76A1563-09E6-06B6-EC4A-8E309CC57B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3247" y="1436466"/>
            <a:ext cx="3319462" cy="339561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8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AF401EC8-7352-A985-133C-726A718A9E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21025" y="1436466"/>
            <a:ext cx="3319462" cy="339561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8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71A04C69-EC92-81B2-FCD5-39464C669B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38544" y="1433916"/>
            <a:ext cx="3319462" cy="339561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E5BF8CB-9477-F598-75C4-6F35D608B35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101684" y="2040670"/>
            <a:ext cx="2951163" cy="169133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body copy.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AE6CE746-1703-63A8-BBD4-546AD104E27E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4604880" y="2065258"/>
            <a:ext cx="2951163" cy="169133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body copy.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53952BA5-2190-5106-0EBD-DA1D15EFBB9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1684" y="4045822"/>
            <a:ext cx="2951163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10">
            <a:extLst>
              <a:ext uri="{FF2B5EF4-FFF2-40B4-BE49-F238E27FC236}">
                <a16:creationId xmlns:a16="http://schemas.microsoft.com/office/drawing/2014/main" id="{835FE666-CADC-4DB4-80A4-BFD9823DE0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19462" y="4045822"/>
            <a:ext cx="2951163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AECA5017-0E7C-4957-02B2-65FA6C1F6E5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36981" y="4043272"/>
            <a:ext cx="2951163" cy="155575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9F4CE92C-83FA-CA44-69CB-E6229E144199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8129414" y="2071424"/>
            <a:ext cx="2951163" cy="169133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body copy.</a:t>
            </a:r>
          </a:p>
        </p:txBody>
      </p:sp>
      <p:pic>
        <p:nvPicPr>
          <p:cNvPr id="39" name="Purdue Logo" descr="Purdue Logo">
            <a:extLst>
              <a:ext uri="{FF2B5EF4-FFF2-40B4-BE49-F238E27FC236}">
                <a16:creationId xmlns:a16="http://schemas.microsoft.com/office/drawing/2014/main" id="{28B0C093-6F71-44D4-5731-9A086B7811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40" name="Title 39">
            <a:extLst>
              <a:ext uri="{FF2B5EF4-FFF2-40B4-BE49-F238E27FC236}">
                <a16:creationId xmlns:a16="http://schemas.microsoft.com/office/drawing/2014/main" id="{2CAB310C-9DF2-C217-7A37-81705800E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CB0B28-EB34-B935-AE4A-7CE9E433691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9466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5 Color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urdue Logo" descr="Purdue Logo">
            <a:extLst>
              <a:ext uri="{FF2B5EF4-FFF2-40B4-BE49-F238E27FC236}">
                <a16:creationId xmlns:a16="http://schemas.microsoft.com/office/drawing/2014/main" id="{28B0C093-6F71-44D4-5731-9A086B7811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40" name="Title 39">
            <a:extLst>
              <a:ext uri="{FF2B5EF4-FFF2-40B4-BE49-F238E27FC236}">
                <a16:creationId xmlns:a16="http://schemas.microsoft.com/office/drawing/2014/main" id="{2CAB310C-9DF2-C217-7A37-81705800E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79A34A-6A6B-FC98-1EC8-8347FAB1A48F}"/>
              </a:ext>
            </a:extLst>
          </p:cNvPr>
          <p:cNvSpPr/>
          <p:nvPr userDrawn="1"/>
        </p:nvSpPr>
        <p:spPr>
          <a:xfrm>
            <a:off x="1008584" y="1660596"/>
            <a:ext cx="1918020" cy="436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3F2A76-73C1-7478-1C52-F70D9B50BC0A}"/>
              </a:ext>
            </a:extLst>
          </p:cNvPr>
          <p:cNvSpPr/>
          <p:nvPr userDrawn="1"/>
        </p:nvSpPr>
        <p:spPr>
          <a:xfrm>
            <a:off x="1011339" y="2160555"/>
            <a:ext cx="1915265" cy="323350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1200" kern="0" dirty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6525D0-8078-E003-46A7-FFCB83C221E0}"/>
              </a:ext>
            </a:extLst>
          </p:cNvPr>
          <p:cNvSpPr/>
          <p:nvPr userDrawn="1"/>
        </p:nvSpPr>
        <p:spPr>
          <a:xfrm>
            <a:off x="3045437" y="1660596"/>
            <a:ext cx="1918020" cy="4364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6AD059-9160-4AE4-0F86-92FB0AAD082C}"/>
              </a:ext>
            </a:extLst>
          </p:cNvPr>
          <p:cNvSpPr/>
          <p:nvPr userDrawn="1"/>
        </p:nvSpPr>
        <p:spPr>
          <a:xfrm>
            <a:off x="3048192" y="2160555"/>
            <a:ext cx="1915265" cy="32335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1200" kern="0" dirty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F701C0-7A2F-0B95-E95C-07302A14CA56}"/>
              </a:ext>
            </a:extLst>
          </p:cNvPr>
          <p:cNvSpPr/>
          <p:nvPr userDrawn="1"/>
        </p:nvSpPr>
        <p:spPr>
          <a:xfrm>
            <a:off x="5082290" y="1660596"/>
            <a:ext cx="1918020" cy="43641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786ED8-9187-C7FB-F774-CE52A2971FFD}"/>
              </a:ext>
            </a:extLst>
          </p:cNvPr>
          <p:cNvSpPr/>
          <p:nvPr userDrawn="1"/>
        </p:nvSpPr>
        <p:spPr>
          <a:xfrm>
            <a:off x="5085045" y="2160555"/>
            <a:ext cx="1915265" cy="32335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1200" kern="0" dirty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A6F5635-02F3-829F-B778-4A766D8D4A2D}"/>
              </a:ext>
            </a:extLst>
          </p:cNvPr>
          <p:cNvSpPr/>
          <p:nvPr userDrawn="1"/>
        </p:nvSpPr>
        <p:spPr>
          <a:xfrm>
            <a:off x="7119143" y="1660596"/>
            <a:ext cx="1918020" cy="4364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BD6A50-2E1C-FDDB-2F9B-D9101B8535C5}"/>
              </a:ext>
            </a:extLst>
          </p:cNvPr>
          <p:cNvSpPr/>
          <p:nvPr userDrawn="1"/>
        </p:nvSpPr>
        <p:spPr>
          <a:xfrm>
            <a:off x="7121898" y="2160555"/>
            <a:ext cx="1915265" cy="32335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1200" kern="0" dirty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39B4FF-413F-3DBC-C6E4-087C951C5464}"/>
              </a:ext>
            </a:extLst>
          </p:cNvPr>
          <p:cNvSpPr/>
          <p:nvPr userDrawn="1"/>
        </p:nvSpPr>
        <p:spPr>
          <a:xfrm>
            <a:off x="9155998" y="1660596"/>
            <a:ext cx="1918020" cy="43641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B8434E-9F38-4592-327E-51A570C73E09}"/>
              </a:ext>
            </a:extLst>
          </p:cNvPr>
          <p:cNvSpPr/>
          <p:nvPr userDrawn="1"/>
        </p:nvSpPr>
        <p:spPr>
          <a:xfrm>
            <a:off x="9158753" y="2160555"/>
            <a:ext cx="1915265" cy="323350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1200" kern="0" dirty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1BA8130D-B7F2-9815-5056-6F334D4BBA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08584" y="1783909"/>
            <a:ext cx="1918018" cy="220506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A41A66E4-0B84-E1FB-88CD-3E0E6E80C49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45438" y="1768552"/>
            <a:ext cx="1918018" cy="220506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235E5CE7-3D80-1BB5-DACD-8A63CA927E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82291" y="1768552"/>
            <a:ext cx="1918018" cy="220506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685C02D4-EA4F-4962-D397-F6439EC5C6E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19145" y="1768552"/>
            <a:ext cx="1918018" cy="220506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F46F0A7-55C4-6BAE-BCB0-157A86C9199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56000" y="1770870"/>
            <a:ext cx="1918018" cy="220506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69C3F7-0A3A-FAC2-6540-8BB750E9AA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7982" y="2312717"/>
            <a:ext cx="1658269" cy="295802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040CB427-2320-1A81-037C-6D83BCA5B36F}"/>
              </a:ext>
            </a:extLst>
          </p:cNvPr>
          <p:cNvSpPr>
            <a:spLocks noGrp="1"/>
          </p:cNvSpPr>
          <p:nvPr>
            <p:ph type="body" sz="half" idx="32"/>
          </p:nvPr>
        </p:nvSpPr>
        <p:spPr>
          <a:xfrm>
            <a:off x="3175312" y="2299864"/>
            <a:ext cx="1658269" cy="295802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3144BCA8-7BD5-8323-CDAB-E5362D78AA68}"/>
              </a:ext>
            </a:extLst>
          </p:cNvPr>
          <p:cNvSpPr>
            <a:spLocks noGrp="1"/>
          </p:cNvSpPr>
          <p:nvPr>
            <p:ph type="body" sz="half" idx="33"/>
          </p:nvPr>
        </p:nvSpPr>
        <p:spPr>
          <a:xfrm>
            <a:off x="5212165" y="2298292"/>
            <a:ext cx="1658269" cy="295802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82EC0719-39BA-B2AB-F29D-3C947DC78925}"/>
              </a:ext>
            </a:extLst>
          </p:cNvPr>
          <p:cNvSpPr>
            <a:spLocks noGrp="1"/>
          </p:cNvSpPr>
          <p:nvPr>
            <p:ph type="body" sz="half" idx="34"/>
          </p:nvPr>
        </p:nvSpPr>
        <p:spPr>
          <a:xfrm>
            <a:off x="7249018" y="2298292"/>
            <a:ext cx="1658269" cy="295802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B939ED29-1A95-3771-8E52-C1F99F848ABD}"/>
              </a:ext>
            </a:extLst>
          </p:cNvPr>
          <p:cNvSpPr>
            <a:spLocks noGrp="1"/>
          </p:cNvSpPr>
          <p:nvPr>
            <p:ph type="body" sz="half" idx="35"/>
          </p:nvPr>
        </p:nvSpPr>
        <p:spPr>
          <a:xfrm>
            <a:off x="9285873" y="2312717"/>
            <a:ext cx="1658269" cy="295802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13">
            <a:extLst>
              <a:ext uri="{FF2B5EF4-FFF2-40B4-BE49-F238E27FC236}">
                <a16:creationId xmlns:a16="http://schemas.microsoft.com/office/drawing/2014/main" id="{F45DEB53-8B0A-80C6-DDED-B723442350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0AFDB1-12D2-1D31-D510-3BCAF0C50B2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5407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 - Black Diag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C36684E-7DEE-F47A-FA01-89E8EC8104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10386" y="-9524"/>
            <a:ext cx="6581614" cy="6867524"/>
          </a:xfr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00C207-AC1E-087B-DE95-A55BC82CAF9A}"/>
              </a:ext>
            </a:extLst>
          </p:cNvPr>
          <p:cNvSpPr/>
          <p:nvPr userDrawn="1"/>
        </p:nvSpPr>
        <p:spPr>
          <a:xfrm>
            <a:off x="0" y="-9440"/>
            <a:ext cx="7284203" cy="6882938"/>
          </a:xfrm>
          <a:custGeom>
            <a:avLst/>
            <a:gdLst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7284203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5114441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82938"/>
              <a:gd name="connsiteX1" fmla="*/ 7284203 w 7284203"/>
              <a:gd name="connsiteY1" fmla="*/ 0 h 6882938"/>
              <a:gd name="connsiteX2" fmla="*/ 5610386 w 7284203"/>
              <a:gd name="connsiteY2" fmla="*/ 6882938 h 6882938"/>
              <a:gd name="connsiteX3" fmla="*/ 0 w 7284203"/>
              <a:gd name="connsiteY3" fmla="*/ 6867440 h 6882938"/>
              <a:gd name="connsiteX4" fmla="*/ 0 w 7284203"/>
              <a:gd name="connsiteY4" fmla="*/ 0 h 688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84203" h="6882938">
                <a:moveTo>
                  <a:pt x="0" y="0"/>
                </a:moveTo>
                <a:lnTo>
                  <a:pt x="7284203" y="0"/>
                </a:lnTo>
                <a:lnTo>
                  <a:pt x="5610386" y="6882938"/>
                </a:lnTo>
                <a:lnTo>
                  <a:pt x="0" y="68674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2696218-EA6F-DE53-DF14-6383AEA46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005" y="891153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B620EBE-30BB-D534-67D3-D8578AA68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2005" y="2491353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7745F7-8908-BBA2-2D4D-7A215D38D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3748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 - White Diag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C36684E-7DEE-F47A-FA01-89E8EC8104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10386" y="-9525"/>
            <a:ext cx="6581614" cy="6892463"/>
          </a:xfr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00C207-AC1E-087B-DE95-A55BC82CAF9A}"/>
              </a:ext>
            </a:extLst>
          </p:cNvPr>
          <p:cNvSpPr/>
          <p:nvPr userDrawn="1"/>
        </p:nvSpPr>
        <p:spPr>
          <a:xfrm>
            <a:off x="0" y="0"/>
            <a:ext cx="7284203" cy="6882938"/>
          </a:xfrm>
          <a:custGeom>
            <a:avLst/>
            <a:gdLst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7284203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5114441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82938"/>
              <a:gd name="connsiteX1" fmla="*/ 7284203 w 7284203"/>
              <a:gd name="connsiteY1" fmla="*/ 0 h 6882938"/>
              <a:gd name="connsiteX2" fmla="*/ 5610386 w 7284203"/>
              <a:gd name="connsiteY2" fmla="*/ 6882938 h 6882938"/>
              <a:gd name="connsiteX3" fmla="*/ 0 w 7284203"/>
              <a:gd name="connsiteY3" fmla="*/ 6867440 h 6882938"/>
              <a:gd name="connsiteX4" fmla="*/ 0 w 7284203"/>
              <a:gd name="connsiteY4" fmla="*/ 0 h 688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84203" h="6882938">
                <a:moveTo>
                  <a:pt x="0" y="0"/>
                </a:moveTo>
                <a:lnTo>
                  <a:pt x="7284203" y="0"/>
                </a:lnTo>
                <a:lnTo>
                  <a:pt x="5610386" y="6882938"/>
                </a:lnTo>
                <a:lnTo>
                  <a:pt x="0" y="686744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2696218-EA6F-DE53-DF14-6383AEA46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2005" y="891153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B620EBE-30BB-D534-67D3-D8578AA68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2005" y="2491353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22CF03-CCE7-F9C6-26FF-C319D4092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5020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6800" y="0"/>
            <a:ext cx="2235200" cy="6858000"/>
          </a:xfrm>
          <a:prstGeom prst="rect">
            <a:avLst/>
          </a:prstGeom>
          <a:noFill/>
        </p:spPr>
      </p:pic>
      <p:sp>
        <p:nvSpPr>
          <p:cNvPr id="6" name="Triangle 5">
            <a:extLst>
              <a:ext uri="{FF2B5EF4-FFF2-40B4-BE49-F238E27FC236}">
                <a16:creationId xmlns:a16="http://schemas.microsoft.com/office/drawing/2014/main" id="{47BD40D6-A6F9-8B8C-560F-0C7A97097E8F}"/>
              </a:ext>
            </a:extLst>
          </p:cNvPr>
          <p:cNvSpPr/>
          <p:nvPr userDrawn="1"/>
        </p:nvSpPr>
        <p:spPr>
          <a:xfrm>
            <a:off x="9954706" y="-9439"/>
            <a:ext cx="2246721" cy="6867440"/>
          </a:xfrm>
          <a:custGeom>
            <a:avLst/>
            <a:gdLst>
              <a:gd name="connsiteX0" fmla="*/ 0 w 2243579"/>
              <a:gd name="connsiteY0" fmla="*/ 0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0 w 2243579"/>
              <a:gd name="connsiteY4" fmla="*/ 0 h 6881568"/>
              <a:gd name="connsiteX0" fmla="*/ 1300899 w 2243579"/>
              <a:gd name="connsiteY0" fmla="*/ 565608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300899 w 2243579"/>
              <a:gd name="connsiteY4" fmla="*/ 565608 h 6881568"/>
              <a:gd name="connsiteX0" fmla="*/ 1602557 w 2243579"/>
              <a:gd name="connsiteY0" fmla="*/ 18854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602557 w 2243579"/>
              <a:gd name="connsiteY4" fmla="*/ 18854 h 6881568"/>
              <a:gd name="connsiteX0" fmla="*/ 1319753 w 1960775"/>
              <a:gd name="connsiteY0" fmla="*/ 18854 h 6881568"/>
              <a:gd name="connsiteX1" fmla="*/ 1960775 w 1960775"/>
              <a:gd name="connsiteY1" fmla="*/ 0 h 6881568"/>
              <a:gd name="connsiteX2" fmla="*/ 1960775 w 1960775"/>
              <a:gd name="connsiteY2" fmla="*/ 6881568 h 6881568"/>
              <a:gd name="connsiteX3" fmla="*/ 0 w 1960775"/>
              <a:gd name="connsiteY3" fmla="*/ 6806154 h 6881568"/>
              <a:gd name="connsiteX4" fmla="*/ 1319753 w 1960775"/>
              <a:gd name="connsiteY4" fmla="*/ 18854 h 6881568"/>
              <a:gd name="connsiteX0" fmla="*/ 1593130 w 2234152"/>
              <a:gd name="connsiteY0" fmla="*/ 18854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93130 w 2234152"/>
              <a:gd name="connsiteY4" fmla="*/ 18854 h 6881569"/>
              <a:gd name="connsiteX0" fmla="*/ 1583717 w 2234152"/>
              <a:gd name="connsiteY0" fmla="*/ 9420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83717 w 2234152"/>
              <a:gd name="connsiteY4" fmla="*/ 9420 h 6881569"/>
              <a:gd name="connsiteX0" fmla="*/ 1583717 w 2243566"/>
              <a:gd name="connsiteY0" fmla="*/ 0 h 6872149"/>
              <a:gd name="connsiteX1" fmla="*/ 2243566 w 2243566"/>
              <a:gd name="connsiteY1" fmla="*/ 12 h 6872149"/>
              <a:gd name="connsiteX2" fmla="*/ 2234152 w 2243566"/>
              <a:gd name="connsiteY2" fmla="*/ 6872148 h 6872149"/>
              <a:gd name="connsiteX3" fmla="*/ 0 w 2243566"/>
              <a:gd name="connsiteY3" fmla="*/ 6872149 h 6872149"/>
              <a:gd name="connsiteX4" fmla="*/ 1583717 w 2243566"/>
              <a:gd name="connsiteY4" fmla="*/ 0 h 687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3566" h="6872149">
                <a:moveTo>
                  <a:pt x="1583717" y="0"/>
                </a:moveTo>
                <a:lnTo>
                  <a:pt x="2243566" y="12"/>
                </a:lnTo>
                <a:lnTo>
                  <a:pt x="2234152" y="6872148"/>
                </a:lnTo>
                <a:lnTo>
                  <a:pt x="0" y="6872149"/>
                </a:lnTo>
                <a:lnTo>
                  <a:pt x="1583717" y="0"/>
                </a:lnTo>
                <a:close/>
              </a:path>
            </a:pathLst>
          </a:custGeom>
          <a:solidFill>
            <a:srgbClr val="CFB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870E27-202E-F717-3FB6-D69451DF13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070" y="2466280"/>
            <a:ext cx="7981645" cy="719757"/>
          </a:xfrm>
        </p:spPr>
        <p:txBody>
          <a:bodyPr>
            <a:noAutofit/>
          </a:bodyPr>
          <a:lstStyle>
            <a:lvl1pPr>
              <a:defRPr sz="960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E966E-ACAB-E285-70D0-66AC08DF13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4339" y="3434010"/>
            <a:ext cx="7874567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bg2"/>
                </a:solidFill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contact info</a:t>
            </a:r>
          </a:p>
        </p:txBody>
      </p:sp>
      <p:pic>
        <p:nvPicPr>
          <p:cNvPr id="8" name="Purdue Logo" descr="Purdue Logo">
            <a:extLst>
              <a:ext uri="{FF2B5EF4-FFF2-40B4-BE49-F238E27FC236}">
                <a16:creationId xmlns:a16="http://schemas.microsoft.com/office/drawing/2014/main" id="{D1A65555-63A8-D3C1-AA71-F25B3071BDC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5070" y="5739119"/>
            <a:ext cx="2709200" cy="48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539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6800" y="0"/>
            <a:ext cx="2235200" cy="6858000"/>
          </a:xfrm>
          <a:prstGeom prst="rect">
            <a:avLst/>
          </a:prstGeom>
          <a:noFill/>
        </p:spPr>
      </p:pic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BA4B2908-555F-78CD-D5EA-D087520FF3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143" y="5756156"/>
            <a:ext cx="2709200" cy="484940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1648B145-A545-0D6D-AFF0-0F715C907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070" y="2466280"/>
            <a:ext cx="7981645" cy="719757"/>
          </a:xfrm>
        </p:spPr>
        <p:txBody>
          <a:bodyPr>
            <a:noAutofit/>
          </a:bodyPr>
          <a:lstStyle>
            <a:lvl1pPr>
              <a:defRPr sz="960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3D40940-377F-6BBC-02CB-083B672BF5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4339" y="3434010"/>
            <a:ext cx="7874567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contact info</a:t>
            </a:r>
          </a:p>
        </p:txBody>
      </p:sp>
    </p:spTree>
    <p:extLst>
      <p:ext uri="{BB962C8B-B14F-4D97-AF65-F5344CB8AC3E}">
        <p14:creationId xmlns:p14="http://schemas.microsoft.com/office/powerpoint/2010/main" val="1618025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4176D92-8FAB-782E-E607-5D0C5CC9C2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DAFB6-8BB6-ADBB-6574-5B0C25E7B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2" y="4671391"/>
            <a:ext cx="11266714" cy="14014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FF931D0-D7E7-D9E1-3CCC-83299A0922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8972" y="6085510"/>
            <a:ext cx="11266714" cy="449263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000" b="1">
                <a:solidFill>
                  <a:schemeClr val="tx1"/>
                </a:solidFill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86611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C36684E-7DEE-F47A-FA01-89E8EC8104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9524"/>
            <a:ext cx="12192000" cy="6867524"/>
          </a:xfr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79F75A-CC7F-0156-FBEA-7AFDE5FD4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097E4-2930-9D48-A5CE-AF00B0E70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212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543324"/>
            <a:ext cx="11266713" cy="4454706"/>
          </a:xfrm>
        </p:spPr>
        <p:txBody>
          <a:bodyPr numCol="1">
            <a:noAutofit/>
          </a:bodyPr>
          <a:lstStyle>
            <a:lvl1pPr marL="0" indent="0" algn="l" fontAlgn="t">
              <a:buFontTx/>
              <a:buNone/>
              <a:defRPr sz="1800" baseline="0">
                <a:latin typeface="Franklin Gothic Book" panose="020B0503020102020204" pitchFamily="34" charset="0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D337403E-4A63-3B42-FC84-47BAEDD7A7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71BFAC-9DDD-7E29-716C-4E627DE4B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432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py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543324"/>
            <a:ext cx="11266713" cy="4454706"/>
          </a:xfrm>
        </p:spPr>
        <p:txBody>
          <a:bodyPr numCol="2">
            <a:noAutofit/>
          </a:bodyPr>
          <a:lstStyle>
            <a:lvl1pPr marL="0" indent="0" algn="l" fontAlgn="t">
              <a:buFontTx/>
              <a:buNone/>
              <a:defRPr sz="1800" baseline="0">
                <a:latin typeface="Franklin Gothic Book" panose="020B0503020102020204" pitchFamily="34" charset="0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D337403E-4A63-3B42-FC84-47BAEDD7A7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F501C3-2A4B-0682-86F9-ADE24EC93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9984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628D381-488B-4C1C-32F0-1D389C1FF7E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68086" y="1543324"/>
            <a:ext cx="11266714" cy="445470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Purdue Logo" descr="Purdue Logo">
            <a:extLst>
              <a:ext uri="{FF2B5EF4-FFF2-40B4-BE49-F238E27FC236}">
                <a16:creationId xmlns:a16="http://schemas.microsoft.com/office/drawing/2014/main" id="{57E46A32-0E35-7B3E-4B6F-A7D50B076D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5EE0A7E-143D-2A83-397F-55801DA06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65EE62C3-A7DA-7701-DE4B-C1A290C4FA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C5F1A-9BA7-F65D-775E-2A1B983E533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903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9742D-9D8E-3928-8B2A-C7202DA72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D59E3ED-7921-E7F3-A0A2-0467597EF7E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086" y="1543324"/>
            <a:ext cx="5413169" cy="4390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F449F3F-4187-E891-E28D-ABAA4011813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09157" y="1543324"/>
            <a:ext cx="5425643" cy="4390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urdue Logo" descr="Purdue Logo">
            <a:extLst>
              <a:ext uri="{FF2B5EF4-FFF2-40B4-BE49-F238E27FC236}">
                <a16:creationId xmlns:a16="http://schemas.microsoft.com/office/drawing/2014/main" id="{1187A0AE-82DF-15CC-71EB-814F9338E8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FC4CE19-DA95-2729-993D-BB0D45B6B5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9323E-BACA-0B7A-9E9F-89AD4E33435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963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9742D-9D8E-3928-8B2A-C7202DA72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D59E3ED-7921-E7F3-A0A2-0467597EF7E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087" y="1543324"/>
            <a:ext cx="3507565" cy="4390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Purdue Logo" descr="Purdue Logo">
            <a:extLst>
              <a:ext uri="{FF2B5EF4-FFF2-40B4-BE49-F238E27FC236}">
                <a16:creationId xmlns:a16="http://schemas.microsoft.com/office/drawing/2014/main" id="{D9D56DBC-682D-9000-C377-A3E36338D7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6D77F14-E88B-D0A5-6F63-E4DA45A7CD6B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342217" y="1543323"/>
            <a:ext cx="3507565" cy="439033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A95E987-1BAB-5DE6-3A52-75935C62985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243137" y="1543322"/>
            <a:ext cx="3507565" cy="439033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CA31FF2-2F1A-7D0F-36B0-1773F6A9AB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AB0E4F-0D1F-EA8F-1357-B6B9069694D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714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AF61CC-58D4-72CE-66CA-BFE87D085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385004"/>
            <a:ext cx="11266714" cy="589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D4295-B2CD-F1FF-F99B-B267D1740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086" y="1192696"/>
            <a:ext cx="11266714" cy="4837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235C51E-B187-34DE-A75E-C3E52E200A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34663" y="6290433"/>
            <a:ext cx="1100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6EA1D-707D-B54C-8FFB-433BD1A27D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614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6" r:id="rId2"/>
    <p:sldLayoutId id="2147483702" r:id="rId3"/>
    <p:sldLayoutId id="2147483708" r:id="rId4"/>
    <p:sldLayoutId id="2147483687" r:id="rId5"/>
    <p:sldLayoutId id="2147483714" r:id="rId6"/>
    <p:sldLayoutId id="2147483688" r:id="rId7"/>
    <p:sldLayoutId id="2147483650" r:id="rId8"/>
    <p:sldLayoutId id="2147483701" r:id="rId9"/>
    <p:sldLayoutId id="2147483711" r:id="rId10"/>
    <p:sldLayoutId id="2147483712" r:id="rId11"/>
    <p:sldLayoutId id="2147483656" r:id="rId12"/>
    <p:sldLayoutId id="2147483657" r:id="rId13"/>
    <p:sldLayoutId id="2147483706" r:id="rId14"/>
    <p:sldLayoutId id="2147483705" r:id="rId15"/>
    <p:sldLayoutId id="2147483707" r:id="rId16"/>
    <p:sldLayoutId id="2147483713" r:id="rId17"/>
    <p:sldLayoutId id="2147483709" r:id="rId18"/>
    <p:sldLayoutId id="2147483710" r:id="rId19"/>
    <p:sldLayoutId id="2147483653" r:id="rId20"/>
    <p:sldLayoutId id="2147483690" r:id="rId21"/>
    <p:sldLayoutId id="2147483704" r:id="rId22"/>
    <p:sldLayoutId id="2147483692" r:id="rId23"/>
    <p:sldLayoutId id="2147483693" r:id="rId24"/>
    <p:sldLayoutId id="2147483691" r:id="rId25"/>
    <p:sldLayoutId id="2147483703" r:id="rId26"/>
  </p:sldLayoutIdLst>
  <p:hf hdr="0" ftr="0" dt="0"/>
  <p:txStyles>
    <p:titleStyle>
      <a:lvl1pPr algn="l" defTabSz="914400" rtl="0" eaLnBrk="1" fontAlgn="t" latinLnBrk="0" hangingPunct="1">
        <a:lnSpc>
          <a:spcPct val="90000"/>
        </a:lnSpc>
        <a:spcBef>
          <a:spcPct val="0"/>
        </a:spcBef>
        <a:buNone/>
        <a:defRPr lang="en-US" sz="4800" b="0" i="1" kern="1200" cap="none" baseline="0" dirty="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itchFamily="2" charset="2"/>
        <a:buChar char="§"/>
        <a:defRPr sz="2000" b="0" i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800" b="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6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5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F09A7-CF48-9701-322A-A0BBD1C2F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256" y="2005070"/>
            <a:ext cx="10461608" cy="592834"/>
          </a:xfrm>
        </p:spPr>
        <p:txBody>
          <a:bodyPr/>
          <a:lstStyle/>
          <a:p>
            <a:r>
              <a:rPr lang="en-US" sz="2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Case Study of </a:t>
            </a:r>
            <a:br>
              <a:rPr lang="en-US" sz="2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Network-Driven 4D Seismic Interpretation for CO₂ Storage Monitoring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1BF94-59A9-105F-273E-B29E440F25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20924" y="3550034"/>
            <a:ext cx="7763458" cy="1049520"/>
          </a:xfrm>
        </p:spPr>
        <p:txBody>
          <a:bodyPr/>
          <a:lstStyle/>
          <a:p>
            <a:pPr algn="ctr"/>
            <a:r>
              <a:rPr lang="en-US" sz="1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 Darshitaben Patel</a:t>
            </a:r>
            <a:br>
              <a:rPr lang="en-US" sz="1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Committee Chairs: Prof.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Yunyue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Elita Li &amp; Prof.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Qianlai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Zhuang</a:t>
            </a:r>
            <a:b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Committee Member: Prof. Wen-wen Tung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CAE2002C-C1E2-3BE8-5467-2CEA2F5F4B51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 bwMode="auto">
          <a:xfrm>
            <a:off x="1096683" y="5092596"/>
            <a:ext cx="627614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dirty="0">
                <a:solidFill>
                  <a:schemeClr val="accent3"/>
                </a:solidFill>
                <a:latin typeface="Arial" panose="020B0604020202020204" pitchFamily="34" charset="0"/>
              </a:rPr>
              <a:t>Department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 of Earth, Atmospheric, and Planetary Sciences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Geodata Science for Professionals Master's Program</a:t>
            </a:r>
          </a:p>
        </p:txBody>
      </p:sp>
    </p:spTree>
    <p:extLst>
      <p:ext uri="{BB962C8B-B14F-4D97-AF65-F5344CB8AC3E}">
        <p14:creationId xmlns:p14="http://schemas.microsoft.com/office/powerpoint/2010/main" val="4154997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5F2B21-CC1B-DC6A-9580-08AD31BB1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Robustness Test: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4A76A5-D6E5-1EE2-62E5-0D84D1133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 descr="A black cube with red lines&#10;&#10;AI-generated content may be incorrect.">
            <a:extLst>
              <a:ext uri="{FF2B5EF4-FFF2-40B4-BE49-F238E27FC236}">
                <a16:creationId xmlns:a16="http://schemas.microsoft.com/office/drawing/2014/main" id="{CE03003A-80E0-D336-C619-EF9C97E93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675" y="697047"/>
            <a:ext cx="5109934" cy="57016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EC0D82-E48E-8C7C-CD6D-BCD4BA2F3E7B}"/>
              </a:ext>
            </a:extLst>
          </p:cNvPr>
          <p:cNvSpPr txBox="1"/>
          <p:nvPr/>
        </p:nvSpPr>
        <p:spPr>
          <a:xfrm>
            <a:off x="468086" y="876926"/>
            <a:ext cx="64277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Comparison between </a:t>
            </a:r>
          </a:p>
          <a:p>
            <a:pPr algn="just"/>
            <a:r>
              <a:rPr lang="en-US" sz="11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label and (b–e) the reconstructed  CO</a:t>
            </a:r>
            <a:r>
              <a:rPr lang="en-US" sz="1100" b="1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1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distributions based on NN predictions using four different combinations of baseline and time-lapse images as inputs.</a:t>
            </a:r>
          </a:p>
          <a:p>
            <a:pPr algn="just"/>
            <a:endParaRPr lang="en-US" sz="11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1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reconstructed CO</a:t>
            </a:r>
            <a:r>
              <a:rPr lang="en-US" sz="1100" b="1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1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distribution is obtained by weighted summation of the overlapped NN predictions of the CO</a:t>
            </a:r>
            <a:r>
              <a:rPr lang="en-US" sz="1100" b="1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1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distribution probability.</a:t>
            </a:r>
            <a:endParaRPr lang="en-US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collage of images of different shapes&#10;&#10;AI-generated content may be incorrect.">
            <a:extLst>
              <a:ext uri="{FF2B5EF4-FFF2-40B4-BE49-F238E27FC236}">
                <a16:creationId xmlns:a16="http://schemas.microsoft.com/office/drawing/2014/main" id="{97EF869C-623F-ACD9-0438-C56975F8B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86" y="2164801"/>
            <a:ext cx="5627914" cy="395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31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49BF61-6FE8-6CFC-C7A6-2DA81FCEF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Consistency Test: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E58A73-8357-0D73-CF1C-848FEC8C4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 descr="A collage of red and blue maps&#10;&#10;AI-generated content may be incorrect.">
            <a:extLst>
              <a:ext uri="{FF2B5EF4-FFF2-40B4-BE49-F238E27FC236}">
                <a16:creationId xmlns:a16="http://schemas.microsoft.com/office/drawing/2014/main" id="{EA87B609-1011-D266-3232-290E68953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304" y="679520"/>
            <a:ext cx="8529610" cy="60019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146425-5E89-A2C0-FEB5-CFB74A1B3EC2}"/>
              </a:ext>
            </a:extLst>
          </p:cNvPr>
          <p:cNvSpPr txBox="1"/>
          <p:nvPr/>
        </p:nvSpPr>
        <p:spPr>
          <a:xfrm>
            <a:off x="571501" y="1301750"/>
            <a:ext cx="237489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NN interpreted the CO</a:t>
            </a:r>
            <a:r>
              <a:rPr lang="en-US" sz="1600" b="1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plume expanding along L9 (top), L5 (middle), and L1 (base) layers of the Utsira Formation, from 1999 to 2010. The color represents the probability of CO</a:t>
            </a:r>
            <a:r>
              <a:rPr lang="en-US" sz="1600" b="1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distribution within each layer, where red indicates high probability and blue indicates low probability, as the color bar illustrates on the right-hand side.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685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A2D794-95A4-179E-326C-15A41EC4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A5FAC-4B43-A73A-C36A-9AF60B75F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EA1D-707D-B54C-8FFB-433BD1A27D0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black cube with red lines&#10;&#10;AI-generated content may be incorrect.">
            <a:extLst>
              <a:ext uri="{FF2B5EF4-FFF2-40B4-BE49-F238E27FC236}">
                <a16:creationId xmlns:a16="http://schemas.microsoft.com/office/drawing/2014/main" id="{C362979C-C09E-67CD-AAA5-E1F00B300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3847" y="898088"/>
            <a:ext cx="2501578" cy="2454964"/>
          </a:xfrm>
          <a:prstGeom prst="rect">
            <a:avLst/>
          </a:prstGeom>
        </p:spPr>
      </p:pic>
      <p:pic>
        <p:nvPicPr>
          <p:cNvPr id="11" name="Video 10">
            <a:hlinkClick r:id="" action="ppaction://media"/>
            <a:extLst>
              <a:ext uri="{FF2B5EF4-FFF2-40B4-BE49-F238E27FC236}">
                <a16:creationId xmlns:a16="http://schemas.microsoft.com/office/drawing/2014/main" id="{9EDF1FA3-1822-1F79-217E-870CF9EC7B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57139" y="974036"/>
            <a:ext cx="6277661" cy="4740964"/>
          </a:xfrm>
          <a:prstGeom prst="rect">
            <a:avLst/>
          </a:prstGeom>
        </p:spPr>
      </p:pic>
      <p:pic>
        <p:nvPicPr>
          <p:cNvPr id="12" name="Picture 11" descr="A black cube with red lines&#10;&#10;AI-generated content may be incorrect.">
            <a:extLst>
              <a:ext uri="{FF2B5EF4-FFF2-40B4-BE49-F238E27FC236}">
                <a16:creationId xmlns:a16="http://schemas.microsoft.com/office/drawing/2014/main" id="{C038F391-22D1-E136-DDD8-61E33AA6C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845" y="3277104"/>
            <a:ext cx="2589580" cy="25413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3744ED-D3D9-03E7-15A4-E6754AE6960A}"/>
              </a:ext>
            </a:extLst>
          </p:cNvPr>
          <p:cNvSpPr txBox="1"/>
          <p:nvPr/>
        </p:nvSpPr>
        <p:spPr>
          <a:xfrm>
            <a:off x="709811" y="212557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0308B7-9453-C0D8-D481-EA134AA22620}"/>
              </a:ext>
            </a:extLst>
          </p:cNvPr>
          <p:cNvSpPr txBox="1"/>
          <p:nvPr/>
        </p:nvSpPr>
        <p:spPr>
          <a:xfrm>
            <a:off x="716890" y="4133088"/>
            <a:ext cx="1206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NN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67052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3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75ED65-69EF-E1DD-3441-107509AD2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Reconstructed 3D CO</a:t>
            </a:r>
            <a:r>
              <a:rPr lang="en-US" sz="2800" b="1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distributions from NN: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6CFA75-0175-2679-6483-66D79E5C5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 descr="A collage of black cubes with green circles&#10;&#10;AI-generated content may be incorrect.">
            <a:extLst>
              <a:ext uri="{FF2B5EF4-FFF2-40B4-BE49-F238E27FC236}">
                <a16:creationId xmlns:a16="http://schemas.microsoft.com/office/drawing/2014/main" id="{72828F3A-FE65-2AB3-FBD7-EFB8F423C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87" y="1136528"/>
            <a:ext cx="5969290" cy="4935088"/>
          </a:xfrm>
          <a:prstGeom prst="rect">
            <a:avLst/>
          </a:prstGeom>
        </p:spPr>
      </p:pic>
      <p:pic>
        <p:nvPicPr>
          <p:cNvPr id="9" name="Picture 8" descr="A collage of images of different shapes&#10;&#10;AI-generated content may be incorrect.">
            <a:extLst>
              <a:ext uri="{FF2B5EF4-FFF2-40B4-BE49-F238E27FC236}">
                <a16:creationId xmlns:a16="http://schemas.microsoft.com/office/drawing/2014/main" id="{424FF255-44ED-71E1-B7C5-8422891A8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88" y="1136527"/>
            <a:ext cx="4858512" cy="44083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A782FC-A675-D812-926E-03FD6B3404EE}"/>
              </a:ext>
            </a:extLst>
          </p:cNvPr>
          <p:cNvSpPr txBox="1"/>
          <p:nvPr/>
        </p:nvSpPr>
        <p:spPr>
          <a:xfrm>
            <a:off x="7645474" y="5707413"/>
            <a:ext cx="3320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NN interpreted CO</a:t>
            </a:r>
            <a:r>
              <a:rPr lang="en-US" b="1" i="1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distributions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778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00A691-37AA-5EF4-ADFF-270B45159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rgbClr val="1F1F1F"/>
                </a:solidFill>
                <a:effectLst/>
                <a:latin typeface="Open Sans" panose="020B0606030504020204" pitchFamily="34" charset="0"/>
              </a:rPr>
              <a:t>Analysis for NN Interpretation Standards:</a:t>
            </a:r>
            <a:endParaRPr lang="en-US" sz="28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77555C-7F0F-E42F-E4CE-4B153ACC2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C985A57-DFD9-A426-F53C-261679E1F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43" y="1290949"/>
            <a:ext cx="11266714" cy="29857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AF313A-BDD4-FC42-9814-D23D2F676D1E}"/>
              </a:ext>
            </a:extLst>
          </p:cNvPr>
          <p:cNvSpPr txBox="1"/>
          <p:nvPr/>
        </p:nvSpPr>
        <p:spPr>
          <a:xfrm>
            <a:off x="705293" y="4593591"/>
            <a:ext cx="107814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inline assembly at 1,625 m for (a) baseline and (b) time-lapse images from 94p10 and 10p10, along with the (c) CO</a:t>
            </a:r>
            <a:r>
              <a:rPr lang="en-US" b="1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distribution label. The red dots and dashed lines indicate the centers and boundaries of the sampled cubes within the inline assembly. The lower area shows image artifacts due to surface-related multiples from CO</a:t>
            </a:r>
            <a:r>
              <a:rPr lang="en-US" b="1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-saturated layers.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879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887C78-2224-D413-7ACE-A3F5D90C5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 descr="A collage of images of a cube&#10;&#10;AI-generated content may be incorrect.">
            <a:extLst>
              <a:ext uri="{FF2B5EF4-FFF2-40B4-BE49-F238E27FC236}">
                <a16:creationId xmlns:a16="http://schemas.microsoft.com/office/drawing/2014/main" id="{108BF869-03F1-E03D-EB23-AE1084FFC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2443"/>
            <a:ext cx="11277600" cy="45722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9A5744-CF07-CBFE-CDA2-C708D64C46F5}"/>
              </a:ext>
            </a:extLst>
          </p:cNvPr>
          <p:cNvSpPr txBox="1"/>
          <p:nvPr/>
        </p:nvSpPr>
        <p:spPr>
          <a:xfrm>
            <a:off x="457200" y="4932401"/>
            <a:ext cx="1127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Modifications of the time-lapse images in the second sample are shown in the Figures. (a) Is the original baseline; (b) is the locally scaling multiplier; (c) and (e) are new time-lapse images obtained from locally amplifying the original time-lapse and baseline images, respectively, by (b); (d) and (f) are NN predictions corresponding to (c) versus (a) and (e) versus (a), respectively.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503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78E33D-D5F7-D725-45DB-1BC869BF3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1" name="Picture 10" descr="A close-up of several cubes&#10;&#10;AI-generated content may be incorrect.">
            <a:extLst>
              <a:ext uri="{FF2B5EF4-FFF2-40B4-BE49-F238E27FC236}">
                <a16:creationId xmlns:a16="http://schemas.microsoft.com/office/drawing/2014/main" id="{299D1B31-F527-D79A-A9F9-F2C0BCAF4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50" y="202442"/>
            <a:ext cx="11217349" cy="46452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BDE0B0-BA50-BCFB-9519-A4F71CB58544}"/>
              </a:ext>
            </a:extLst>
          </p:cNvPr>
          <p:cNvSpPr txBox="1"/>
          <p:nvPr/>
        </p:nvSpPr>
        <p:spPr>
          <a:xfrm>
            <a:off x="517450" y="4961860"/>
            <a:ext cx="11217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Trained NN predictions for the two samples are shown in the Figure. The first two columns are the baseline and time-lapse seismic images as the NN input, and the last two columns are the human-interpreted labels and NN predictions as CO</a:t>
            </a:r>
            <a:r>
              <a:rPr lang="en-US" b="1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distribution probability.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121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387D66-7E47-A53B-6720-C48DE02FA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2800" b="1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2D U-Net </a:t>
            </a:r>
            <a:r>
              <a:rPr lang="nl-NL" sz="2800" b="1" dirty="0" err="1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nl-NL" sz="2800" b="1" dirty="0" err="1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ith</a:t>
            </a:r>
            <a:r>
              <a:rPr lang="nl-NL" sz="2800" b="1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2800" b="1" dirty="0" err="1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Sparse</a:t>
            </a:r>
            <a:r>
              <a:rPr lang="nl-NL" sz="2800" b="1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2D Labels: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50EA8-EB72-FC5E-39D9-571E857FF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 descr="A close-up of a few images&#10;&#10;AI-generated content may be incorrect.">
            <a:extLst>
              <a:ext uri="{FF2B5EF4-FFF2-40B4-BE49-F238E27FC236}">
                <a16:creationId xmlns:a16="http://schemas.microsoft.com/office/drawing/2014/main" id="{80091418-4E0B-6F92-7653-AC0A9806E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86" y="1075335"/>
            <a:ext cx="11266714" cy="43744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4BB811-33A6-FB31-84C9-613E74C7EA14}"/>
              </a:ext>
            </a:extLst>
          </p:cNvPr>
          <p:cNvSpPr txBox="1"/>
          <p:nvPr/>
        </p:nvSpPr>
        <p:spPr>
          <a:xfrm>
            <a:off x="1238324" y="5514632"/>
            <a:ext cx="9715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Trained 2D NN predictions for two samples from the training dataset with sparse 2D slice labels. 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035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B7546-D793-F405-1990-2A37C5BF12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2643" y="5053081"/>
            <a:ext cx="11266713" cy="976277"/>
          </a:xfrm>
        </p:spPr>
        <p:txBody>
          <a:bodyPr/>
          <a:lstStyle/>
          <a:p>
            <a:pPr algn="just"/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Trained 3D NN predictions for two samples from the training dataset with sparse 2D slice labels. The first two columns are the baseline and time-lapse seismic images as the NN input, and the last two columns are the human-interpreted labels and NN predictions as CO</a:t>
            </a:r>
            <a:r>
              <a:rPr lang="en-US" b="1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distribution probability.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806FE7-3E8D-28FC-B77B-F672F06EB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2800" b="1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3D U-Net </a:t>
            </a:r>
            <a:r>
              <a:rPr lang="nl-NL" sz="2800" b="1" dirty="0" err="1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nl-NL" sz="2800" b="1" dirty="0" err="1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ith</a:t>
            </a:r>
            <a:r>
              <a:rPr lang="nl-NL" sz="2800" b="1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2800" b="1" dirty="0" err="1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Sparse</a:t>
            </a:r>
            <a:r>
              <a:rPr lang="nl-NL" sz="2800" b="1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2D Labels: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50A274-DAFC-B36F-4BD9-BCA3236F9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 descr="A close-up of several cubes&#10;&#10;AI-generated content may be incorrect.">
            <a:extLst>
              <a:ext uri="{FF2B5EF4-FFF2-40B4-BE49-F238E27FC236}">
                <a16:creationId xmlns:a16="http://schemas.microsoft.com/office/drawing/2014/main" id="{0293EF11-07AA-1BDA-FA1B-A1D6825B7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86" y="1180292"/>
            <a:ext cx="11277601" cy="361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33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688290-80ED-A552-191A-0E3425FDE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2D Versus 3D NN Using Sparse 2D Labels: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7A5D68-232D-BAC8-448F-27E7BC441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6" descr="A graph showing a green area&#10;&#10;AI-generated content may be incorrect.">
            <a:extLst>
              <a:ext uri="{FF2B5EF4-FFF2-40B4-BE49-F238E27FC236}">
                <a16:creationId xmlns:a16="http://schemas.microsoft.com/office/drawing/2014/main" id="{2723360A-4C1A-DB8F-CED7-6F91DF9F1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034" y="941994"/>
            <a:ext cx="8241879" cy="53804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2F5C68-F95E-C0A6-9427-1EF89F11852E}"/>
              </a:ext>
            </a:extLst>
          </p:cNvPr>
          <p:cNvSpPr txBox="1"/>
          <p:nvPr/>
        </p:nvSpPr>
        <p:spPr>
          <a:xfrm>
            <a:off x="468086" y="2062574"/>
            <a:ext cx="240436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Sparse 2D slice labels of CO</a:t>
            </a:r>
            <a:r>
              <a:rPr lang="en-US" b="1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distribution, indicated by the green patches on each slice, are represented by translucent surfaces. The slices are sampled more densely near the CO</a:t>
            </a:r>
            <a:r>
              <a:rPr lang="en-US" b="1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storage unit along both inline and crossline directions.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609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8A30F7-52B5-4237-14A6-2F665AE1B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 descr="A collage of different images of different types of vehicles&#10;&#10;AI-generated content may be incorrect.">
            <a:extLst>
              <a:ext uri="{FF2B5EF4-FFF2-40B4-BE49-F238E27FC236}">
                <a16:creationId xmlns:a16="http://schemas.microsoft.com/office/drawing/2014/main" id="{0AB7BFAA-3F63-C897-EE71-5AE786416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48" y="202441"/>
            <a:ext cx="11638482" cy="595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45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B8E11A-8BA3-25EE-2A56-036D631B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79F8EB-4F1D-D234-19AA-E76C2C494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D34A50D-86ED-7D80-77CB-9BB83765A52B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468086" y="974036"/>
            <a:ext cx="11266715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simplified 3D U-Net was used to map 4D seismic images to 3D CO₂ distributions.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model was trained using time-lapse seismic data processed through different workflows to enhance robustness to processing mismatch.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Through robustness testing, the model proved resilient to variations in seismic processing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When applied to seismic data from other years, the model produced high-resolution and consistent interpretations.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trained neural network identifies CO₂ presence based on both amplitude changes and structural similarity to baseline images.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consistency test showed stable CO₂ plume tracking over time (1999–2010) across multiple reservoir layers.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Overall, the model demonstrated strong generalization, high spatial resolution, and potential for long-term CO₂ storage monitoring.</a:t>
            </a:r>
          </a:p>
        </p:txBody>
      </p:sp>
    </p:spTree>
    <p:extLst>
      <p:ext uri="{BB962C8B-B14F-4D97-AF65-F5344CB8AC3E}">
        <p14:creationId xmlns:p14="http://schemas.microsoft.com/office/powerpoint/2010/main" val="3720293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0CD5860-27D3-30C9-1F1E-7B60817A5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385004"/>
            <a:ext cx="11266714" cy="589032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 vs. 3D Neural Network Training for CO₂ Interpretation: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E70B0-AE65-D58E-080D-2F78A20C071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634663" y="6290433"/>
            <a:ext cx="110013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086EA1D-707D-B54C-8FFB-433BD1A27D0B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5988EA4-19CB-F328-C0D5-82FDD0362507}"/>
              </a:ext>
            </a:extLst>
          </p:cNvPr>
          <p:cNvGraphicFramePr>
            <a:graphicFrameLocks noGrp="1"/>
          </p:cNvGraphicFramePr>
          <p:nvPr/>
        </p:nvGraphicFramePr>
        <p:xfrm>
          <a:off x="543140" y="1058778"/>
          <a:ext cx="11191659" cy="5073890"/>
        </p:xfrm>
        <a:graphic>
          <a:graphicData uri="http://schemas.openxmlformats.org/drawingml/2006/table">
            <a:tbl>
              <a:tblPr/>
              <a:tblGrid>
                <a:gridCol w="3730553">
                  <a:extLst>
                    <a:ext uri="{9D8B030D-6E8A-4147-A177-3AD203B41FA5}">
                      <a16:colId xmlns:a16="http://schemas.microsoft.com/office/drawing/2014/main" val="3514001841"/>
                    </a:ext>
                  </a:extLst>
                </a:gridCol>
                <a:gridCol w="3730553">
                  <a:extLst>
                    <a:ext uri="{9D8B030D-6E8A-4147-A177-3AD203B41FA5}">
                      <a16:colId xmlns:a16="http://schemas.microsoft.com/office/drawing/2014/main" val="2633908725"/>
                    </a:ext>
                  </a:extLst>
                </a:gridCol>
                <a:gridCol w="3730553">
                  <a:extLst>
                    <a:ext uri="{9D8B030D-6E8A-4147-A177-3AD203B41FA5}">
                      <a16:colId xmlns:a16="http://schemas.microsoft.com/office/drawing/2014/main" val="1794020388"/>
                    </a:ext>
                  </a:extLst>
                </a:gridCol>
              </a:tblGrid>
              <a:tr h="220603">
                <a:tc>
                  <a:txBody>
                    <a:bodyPr/>
                    <a:lstStyle/>
                    <a:p>
                      <a:r>
                        <a:rPr lang="en-US" sz="1000"/>
                        <a:t>Feature</a:t>
                      </a:r>
                    </a:p>
                  </a:txBody>
                  <a:tcPr marL="52595" marR="52595" marT="26297" marB="262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/>
                        <a:t>2D Training</a:t>
                      </a:r>
                      <a:endParaRPr lang="en-US" sz="1000"/>
                    </a:p>
                  </a:txBody>
                  <a:tcPr marL="52595" marR="52595" marT="26297" marB="262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/>
                        <a:t>3D Training</a:t>
                      </a:r>
                      <a:endParaRPr lang="en-US" sz="1000"/>
                    </a:p>
                  </a:txBody>
                  <a:tcPr marL="52595" marR="52595" marT="26297" marB="262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2553162"/>
                  </a:ext>
                </a:extLst>
              </a:tr>
              <a:tr h="386057">
                <a:tc>
                  <a:txBody>
                    <a:bodyPr/>
                    <a:lstStyle/>
                    <a:p>
                      <a:r>
                        <a:rPr lang="en-US" sz="1000" b="1"/>
                        <a:t>Label Type</a:t>
                      </a:r>
                      <a:endParaRPr lang="en-US" sz="1000"/>
                    </a:p>
                  </a:txBody>
                  <a:tcPr marL="52595" marR="52595" marT="26297" marB="262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Sparse 2D interpreted slices (e.g., horizons)</a:t>
                      </a:r>
                    </a:p>
                  </a:txBody>
                  <a:tcPr marL="52595" marR="52595" marT="26297" marB="262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Full 3D CO₂ plume volumes</a:t>
                      </a:r>
                    </a:p>
                  </a:txBody>
                  <a:tcPr marL="52595" marR="52595" marT="26297" marB="262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1682112"/>
                  </a:ext>
                </a:extLst>
              </a:tr>
              <a:tr h="386057">
                <a:tc>
                  <a:txBody>
                    <a:bodyPr/>
                    <a:lstStyle/>
                    <a:p>
                      <a:r>
                        <a:rPr lang="en-US" sz="1000" b="1"/>
                        <a:t>Training Cost</a:t>
                      </a:r>
                      <a:endParaRPr lang="en-US" sz="1000"/>
                    </a:p>
                  </a:txBody>
                  <a:tcPr marL="52595" marR="52595" marT="26297" marB="262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Low – Minimal GPU memory and compute needed</a:t>
                      </a:r>
                    </a:p>
                  </a:txBody>
                  <a:tcPr marL="52595" marR="52595" marT="26297" marB="262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High – Intensive GPU usage and memory demand</a:t>
                      </a:r>
                    </a:p>
                  </a:txBody>
                  <a:tcPr marL="52595" marR="52595" marT="26297" marB="262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2173974"/>
                  </a:ext>
                </a:extLst>
              </a:tr>
              <a:tr h="386057">
                <a:tc>
                  <a:txBody>
                    <a:bodyPr/>
                    <a:lstStyle/>
                    <a:p>
                      <a:r>
                        <a:rPr lang="en-US" sz="1000" b="1"/>
                        <a:t>Training Time</a:t>
                      </a:r>
                      <a:endParaRPr lang="en-US" sz="1000"/>
                    </a:p>
                  </a:txBody>
                  <a:tcPr marL="52595" marR="52595" marT="26297" marB="262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Fast – Suitable for rapid prototyping</a:t>
                      </a:r>
                    </a:p>
                  </a:txBody>
                  <a:tcPr marL="52595" marR="52595" marT="26297" marB="262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Slow – Long runtimes due to larger data and model complexity</a:t>
                      </a:r>
                    </a:p>
                  </a:txBody>
                  <a:tcPr marL="52595" marR="52595" marT="26297" marB="262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079850"/>
                  </a:ext>
                </a:extLst>
              </a:tr>
              <a:tr h="386057">
                <a:tc>
                  <a:txBody>
                    <a:bodyPr/>
                    <a:lstStyle/>
                    <a:p>
                      <a:r>
                        <a:rPr lang="en-US" sz="1000" b="1"/>
                        <a:t>Accuracy &amp; Resolution</a:t>
                      </a:r>
                      <a:endParaRPr lang="en-US" sz="1000"/>
                    </a:p>
                  </a:txBody>
                  <a:tcPr marL="52595" marR="52595" marT="26297" marB="262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Moderate – May miss vertical plume continuity</a:t>
                      </a:r>
                    </a:p>
                  </a:txBody>
                  <a:tcPr marL="52595" marR="52595" marT="26297" marB="262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High – Detailed and continuous volumetric boundaries</a:t>
                      </a:r>
                    </a:p>
                  </a:txBody>
                  <a:tcPr marL="52595" marR="52595" marT="26297" marB="262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89204"/>
                  </a:ext>
                </a:extLst>
              </a:tr>
              <a:tr h="220603">
                <a:tc>
                  <a:txBody>
                    <a:bodyPr/>
                    <a:lstStyle/>
                    <a:p>
                      <a:r>
                        <a:rPr lang="en-US" sz="1000" b="1"/>
                        <a:t>Scalability</a:t>
                      </a:r>
                      <a:endParaRPr lang="en-US" sz="1000"/>
                    </a:p>
                  </a:txBody>
                  <a:tcPr marL="52595" marR="52595" marT="26297" marB="262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Works well on single-GPU systems</a:t>
                      </a:r>
                    </a:p>
                  </a:txBody>
                  <a:tcPr marL="52595" marR="52595" marT="26297" marB="262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Requires multi-GPU or HPC cluster</a:t>
                      </a:r>
                    </a:p>
                  </a:txBody>
                  <a:tcPr marL="52595" marR="52595" marT="26297" marB="262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848386"/>
                  </a:ext>
                </a:extLst>
              </a:tr>
              <a:tr h="386057">
                <a:tc>
                  <a:txBody>
                    <a:bodyPr/>
                    <a:lstStyle/>
                    <a:p>
                      <a:r>
                        <a:rPr lang="en-US" sz="1000" b="1"/>
                        <a:t>Use Case Suitability</a:t>
                      </a:r>
                      <a:endParaRPr lang="en-US" sz="1000"/>
                    </a:p>
                  </a:txBody>
                  <a:tcPr marL="52595" marR="52595" marT="26297" marB="262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Best for pilot studies or limited annotations</a:t>
                      </a:r>
                    </a:p>
                  </a:txBody>
                  <a:tcPr marL="52595" marR="52595" marT="26297" marB="262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Ideal for production CCS monitoring and regulatory reports</a:t>
                      </a:r>
                    </a:p>
                  </a:txBody>
                  <a:tcPr marL="52595" marR="52595" marT="26297" marB="262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21049"/>
                  </a:ext>
                </a:extLst>
              </a:tr>
              <a:tr h="386057">
                <a:tc>
                  <a:txBody>
                    <a:bodyPr/>
                    <a:lstStyle/>
                    <a:p>
                      <a:r>
                        <a:rPr lang="en-US" sz="1000" b="1"/>
                        <a:t>Data Requirements</a:t>
                      </a:r>
                      <a:endParaRPr lang="en-US" sz="1000"/>
                    </a:p>
                  </a:txBody>
                  <a:tcPr marL="52595" marR="52595" marT="26297" marB="262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Needs fewer and simpler labels</a:t>
                      </a:r>
                    </a:p>
                  </a:txBody>
                  <a:tcPr marL="52595" marR="52595" marT="26297" marB="262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Requires densely labeled 3D training volumes</a:t>
                      </a:r>
                    </a:p>
                  </a:txBody>
                  <a:tcPr marL="52595" marR="52595" marT="26297" marB="262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1485987"/>
                  </a:ext>
                </a:extLst>
              </a:tr>
              <a:tr h="386057">
                <a:tc>
                  <a:txBody>
                    <a:bodyPr/>
                    <a:lstStyle/>
                    <a:p>
                      <a:r>
                        <a:rPr lang="en-US" sz="1000" b="1"/>
                        <a:t>Generalization</a:t>
                      </a:r>
                      <a:endParaRPr lang="en-US" sz="1000"/>
                    </a:p>
                  </a:txBody>
                  <a:tcPr marL="52595" marR="52595" marT="26297" marB="262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Moderate – Performance may vary over time</a:t>
                      </a:r>
                    </a:p>
                  </a:txBody>
                  <a:tcPr marL="52595" marR="52595" marT="26297" marB="262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Strong – Consistent interpretation across all time-lapse sets</a:t>
                      </a:r>
                    </a:p>
                  </a:txBody>
                  <a:tcPr marL="52595" marR="52595" marT="26297" marB="262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9165842"/>
                  </a:ext>
                </a:extLst>
              </a:tr>
              <a:tr h="386057">
                <a:tc>
                  <a:txBody>
                    <a:bodyPr/>
                    <a:lstStyle/>
                    <a:p>
                      <a:r>
                        <a:rPr lang="en-US" sz="1000" b="1"/>
                        <a:t>GPU Type</a:t>
                      </a:r>
                      <a:endParaRPr lang="en-US" sz="1000"/>
                    </a:p>
                  </a:txBody>
                  <a:tcPr marL="52595" marR="52595" marT="26297" marB="262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Entry-level GPUs (e.g., RTX 3060, A2000)</a:t>
                      </a:r>
                    </a:p>
                  </a:txBody>
                  <a:tcPr marL="52595" marR="52595" marT="26297" marB="262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High-end GPUs (e.g., A30, A100, TITAN RTX 24G)</a:t>
                      </a:r>
                    </a:p>
                  </a:txBody>
                  <a:tcPr marL="52595" marR="52595" marT="26297" marB="262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4206022"/>
                  </a:ext>
                </a:extLst>
              </a:tr>
              <a:tr h="386057">
                <a:tc>
                  <a:txBody>
                    <a:bodyPr/>
                    <a:lstStyle/>
                    <a:p>
                      <a:r>
                        <a:rPr lang="en-US" sz="1000" b="1"/>
                        <a:t>Techniques Used</a:t>
                      </a:r>
                      <a:endParaRPr lang="en-US" sz="1000"/>
                    </a:p>
                  </a:txBody>
                  <a:tcPr marL="52595" marR="52595" marT="26297" marB="262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2D CNNs, label projection, transfer learning</a:t>
                      </a:r>
                    </a:p>
                  </a:txBody>
                  <a:tcPr marL="52595" marR="52595" marT="26297" marB="262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3D U-Net, volumetric convolution, batch normalization</a:t>
                      </a:r>
                    </a:p>
                  </a:txBody>
                  <a:tcPr marL="52595" marR="52595" marT="26297" marB="262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9832013"/>
                  </a:ext>
                </a:extLst>
              </a:tr>
              <a:tr h="386057">
                <a:tc>
                  <a:txBody>
                    <a:bodyPr/>
                    <a:lstStyle/>
                    <a:p>
                      <a:r>
                        <a:rPr lang="en-US" sz="1000" b="1"/>
                        <a:t>Accuracy (Typical)</a:t>
                      </a:r>
                      <a:endParaRPr lang="en-US" sz="1000"/>
                    </a:p>
                  </a:txBody>
                  <a:tcPr marL="52595" marR="52595" marT="26297" marB="262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~75–85% IoU (Intersection over Union)</a:t>
                      </a:r>
                    </a:p>
                  </a:txBody>
                  <a:tcPr marL="52595" marR="52595" marT="26297" marB="262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~90–95% IoU (high fidelity to expert labels)</a:t>
                      </a:r>
                    </a:p>
                  </a:txBody>
                  <a:tcPr marL="52595" marR="52595" marT="26297" marB="262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0049473"/>
                  </a:ext>
                </a:extLst>
              </a:tr>
              <a:tr h="386057">
                <a:tc>
                  <a:txBody>
                    <a:bodyPr/>
                    <a:lstStyle/>
                    <a:p>
                      <a:r>
                        <a:rPr lang="en-US" sz="1000" b="1"/>
                        <a:t>Model Complexity</a:t>
                      </a:r>
                      <a:endParaRPr lang="en-US" sz="1000"/>
                    </a:p>
                  </a:txBody>
                  <a:tcPr marL="52595" marR="52595" marT="26297" marB="262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Low – Fewer parameters, faster convergence</a:t>
                      </a:r>
                    </a:p>
                  </a:txBody>
                  <a:tcPr marL="52595" marR="52595" marT="26297" marB="262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High – Larger model, deeper network layers</a:t>
                      </a:r>
                    </a:p>
                  </a:txBody>
                  <a:tcPr marL="52595" marR="52595" marT="26297" marB="262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762548"/>
                  </a:ext>
                </a:extLst>
              </a:tr>
              <a:tr h="386057">
                <a:tc>
                  <a:txBody>
                    <a:bodyPr/>
                    <a:lstStyle/>
                    <a:p>
                      <a:r>
                        <a:rPr lang="en-US" sz="1000" b="1"/>
                        <a:t>Post-processing</a:t>
                      </a:r>
                      <a:endParaRPr lang="en-US" sz="1000"/>
                    </a:p>
                  </a:txBody>
                  <a:tcPr marL="52595" marR="52595" marT="26297" marB="262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May require morphological filtering and slice merging</a:t>
                      </a:r>
                    </a:p>
                  </a:txBody>
                  <a:tcPr marL="52595" marR="52595" marT="26297" marB="262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Minimal – Outputs are already 3D-consistent probability volumes</a:t>
                      </a:r>
                    </a:p>
                  </a:txBody>
                  <a:tcPr marL="52595" marR="52595" marT="26297" marB="2629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9690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9190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72CBA-026F-7E96-546F-23B8813A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55266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EE49BA-5EB5-CD17-9133-8B12BC06A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DATASETS: Sleipner CO2 Injection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087D3-F00E-F2CA-55A4-C1D761D6E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 descr="A diagram of a seabed&#10;&#10;AI-generated content may be incorrect.">
            <a:extLst>
              <a:ext uri="{FF2B5EF4-FFF2-40B4-BE49-F238E27FC236}">
                <a16:creationId xmlns:a16="http://schemas.microsoft.com/office/drawing/2014/main" id="{963F51C1-5738-E376-4023-6CE82CD47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915" y="974036"/>
            <a:ext cx="8774427" cy="56167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53D693-005D-D776-335A-50B250870BF8}"/>
              </a:ext>
            </a:extLst>
          </p:cNvPr>
          <p:cNvSpPr txBox="1"/>
          <p:nvPr/>
        </p:nvSpPr>
        <p:spPr>
          <a:xfrm>
            <a:off x="577901" y="1228954"/>
            <a:ext cx="193121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First industrial-scale offshore CO₂ storage project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Utilizes a deep saline aquifer as the storage reservoir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CO₂ injection began in 1996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 23 million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tonnes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stored as of 2025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EA2618-D4C8-9991-A60C-F42E77D79683}"/>
              </a:ext>
            </a:extLst>
          </p:cNvPr>
          <p:cNvSpPr txBox="1"/>
          <p:nvPr/>
        </p:nvSpPr>
        <p:spPr>
          <a:xfrm>
            <a:off x="6003927" y="6590740"/>
            <a:ext cx="55140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 the book: IPCC Special Report on CO2 capture and sequestration. (pp.195–265)</a:t>
            </a:r>
          </a:p>
        </p:txBody>
      </p:sp>
    </p:spTree>
    <p:extLst>
      <p:ext uri="{BB962C8B-B14F-4D97-AF65-F5344CB8AC3E}">
        <p14:creationId xmlns:p14="http://schemas.microsoft.com/office/powerpoint/2010/main" val="587873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7F9AC6-47C5-2A9D-1365-E1D9EF2C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40FFE126-2527-D7F7-B4BF-0DAB04633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04" y="567567"/>
            <a:ext cx="5008044" cy="3125137"/>
          </a:xfrm>
          <a:prstGeom prst="rect">
            <a:avLst/>
          </a:prstGeom>
        </p:spPr>
      </p:pic>
      <p:pic>
        <p:nvPicPr>
          <p:cNvPr id="9" name="Picture 8" descr="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496FD879-C9C2-E889-E88B-48FEF49A2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721" y="329971"/>
            <a:ext cx="5062079" cy="5960462"/>
          </a:xfrm>
          <a:prstGeom prst="rect">
            <a:avLst/>
          </a:prstGeom>
        </p:spPr>
      </p:pic>
      <p:pic>
        <p:nvPicPr>
          <p:cNvPr id="11" name="Picture 10" descr="A graph with red and blue dots&#10;&#10;AI-generated content may be incorrect.">
            <a:extLst>
              <a:ext uri="{FF2B5EF4-FFF2-40B4-BE49-F238E27FC236}">
                <a16:creationId xmlns:a16="http://schemas.microsoft.com/office/drawing/2014/main" id="{DBF88A65-EBEF-1158-B284-78405F0C2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26" y="3599211"/>
            <a:ext cx="4564187" cy="25593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A471EF-E279-69D9-2C31-B208D9E90161}"/>
              </a:ext>
            </a:extLst>
          </p:cNvPr>
          <p:cNvSpPr txBox="1"/>
          <p:nvPr/>
        </p:nvSpPr>
        <p:spPr>
          <a:xfrm>
            <a:off x="7951622" y="567567"/>
            <a:ext cx="1964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Benchmark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587519-0D3D-4823-D3A0-93C6F714F428}"/>
              </a:ext>
            </a:extLst>
          </p:cNvPr>
          <p:cNvSpPr txBox="1"/>
          <p:nvPr/>
        </p:nvSpPr>
        <p:spPr>
          <a:xfrm>
            <a:off x="8851392" y="2545690"/>
            <a:ext cx="2883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interface depth and interval velocity</a:t>
            </a:r>
          </a:p>
        </p:txBody>
      </p:sp>
      <p:pic>
        <p:nvPicPr>
          <p:cNvPr id="15" name="Picture 14" descr="A close up of a number&#10;&#10;AI-generated content may be incorrect.">
            <a:extLst>
              <a:ext uri="{FF2B5EF4-FFF2-40B4-BE49-F238E27FC236}">
                <a16:creationId xmlns:a16="http://schemas.microsoft.com/office/drawing/2014/main" id="{72176008-BB58-0F42-3101-63C40A302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716" y="752233"/>
            <a:ext cx="3262432" cy="415587"/>
          </a:xfrm>
          <a:prstGeom prst="rect">
            <a:avLst/>
          </a:prstGeom>
        </p:spPr>
      </p:pic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D2C735-2C2F-6327-7A07-C1E8621A96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0606" y="3013862"/>
            <a:ext cx="3172358" cy="163461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4D881F2-1B6A-5AD2-CCA1-87DA7AAC449D}"/>
              </a:ext>
            </a:extLst>
          </p:cNvPr>
          <p:cNvSpPr txBox="1"/>
          <p:nvPr/>
        </p:nvSpPr>
        <p:spPr>
          <a:xfrm>
            <a:off x="688126" y="219027"/>
            <a:ext cx="71380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DATASETS: Sleipner CO2 Injection Project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ECAF97-FC77-7170-064B-D63E390D36E1}"/>
              </a:ext>
            </a:extLst>
          </p:cNvPr>
          <p:cNvSpPr txBox="1"/>
          <p:nvPr/>
        </p:nvSpPr>
        <p:spPr>
          <a:xfrm>
            <a:off x="8680489" y="6136544"/>
            <a:ext cx="1436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Plume Boundary </a:t>
            </a:r>
          </a:p>
        </p:txBody>
      </p:sp>
    </p:spTree>
    <p:extLst>
      <p:ext uri="{BB962C8B-B14F-4D97-AF65-F5344CB8AC3E}">
        <p14:creationId xmlns:p14="http://schemas.microsoft.com/office/powerpoint/2010/main" val="4250044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FCA0D-B631-3A6D-C3CE-775736948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8EACEC-B93A-59C8-4AE8-874BF3A3F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4D2630E-4BE0-EE09-F64C-8EB7A4DF8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385004"/>
            <a:ext cx="11266714" cy="589032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DATASETS: Sleipner CO2 Injection Project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B89605-45B9-BB42-2462-A8B7684EA17B}"/>
              </a:ext>
            </a:extLst>
          </p:cNvPr>
          <p:cNvSpPr txBox="1"/>
          <p:nvPr/>
        </p:nvSpPr>
        <p:spPr>
          <a:xfrm>
            <a:off x="7218757" y="974036"/>
            <a:ext cx="1964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Benchmark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096317-FD27-3214-8C25-FB9AFEDC488B}"/>
              </a:ext>
            </a:extLst>
          </p:cNvPr>
          <p:cNvSpPr txBox="1"/>
          <p:nvPr/>
        </p:nvSpPr>
        <p:spPr>
          <a:xfrm>
            <a:off x="8653881" y="2801722"/>
            <a:ext cx="2883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interface depth and interval velocity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757097-90FC-2D86-FEFC-5B6D5FAF8B87}"/>
              </a:ext>
            </a:extLst>
          </p:cNvPr>
          <p:cNvSpPr txBox="1"/>
          <p:nvPr/>
        </p:nvSpPr>
        <p:spPr>
          <a:xfrm>
            <a:off x="8577872" y="6039623"/>
            <a:ext cx="1436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Plume Boundary </a:t>
            </a:r>
          </a:p>
        </p:txBody>
      </p:sp>
      <p:pic>
        <p:nvPicPr>
          <p:cNvPr id="3" name="Picture 2" descr="A diagram of a graph and a diagram of a graph&#10;&#10;AI-generated content may be incorrect.">
            <a:extLst>
              <a:ext uri="{FF2B5EF4-FFF2-40B4-BE49-F238E27FC236}">
                <a16:creationId xmlns:a16="http://schemas.microsoft.com/office/drawing/2014/main" id="{967651B1-D7CD-456A-8623-70AB808E2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86" y="974035"/>
            <a:ext cx="11266714" cy="506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1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2079D1-9549-F5B3-4FEF-1389186A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NN Architecture: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06F6CC-5DAF-EA1E-A2C4-70B4C7560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 descr="A diagram of a flowchart&#10;&#10;AI-generated content may be incorrect.">
            <a:extLst>
              <a:ext uri="{FF2B5EF4-FFF2-40B4-BE49-F238E27FC236}">
                <a16:creationId xmlns:a16="http://schemas.microsoft.com/office/drawing/2014/main" id="{4B585891-6758-33C4-5170-6F6F69F28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86" y="892454"/>
            <a:ext cx="11255828" cy="531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2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12AF37-3BE4-8168-BEE5-868280F3F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&amp; Validation: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596AD0-426D-2C04-5BF9-407FD3F9A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BBDE2F1A-4382-6091-A584-D1B96B350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89" y="1778113"/>
            <a:ext cx="4680595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Batch size of 30 for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total of 1500 training samples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Adam optimizer with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of 0.0002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 epochs using 3.08 hours (NVIDIA A30, 24G)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CUDA 12.7, 23.5 GB used @ 28°C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graph of a train and value&#10;&#10;AI-generated content may be incorrect.">
            <a:extLst>
              <a:ext uri="{FF2B5EF4-FFF2-40B4-BE49-F238E27FC236}">
                <a16:creationId xmlns:a16="http://schemas.microsoft.com/office/drawing/2014/main" id="{4D574F9A-4CCE-D7F1-5FA6-794E87294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530" y="974036"/>
            <a:ext cx="5800381" cy="511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959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FAF11B-EE3D-99F0-CD44-C4BA3F9660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8536BE-FCA1-0576-228B-B7166FCC3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Comparison among amplitude spectra of 94p01, 94p10, 10p10, and 10p11: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2D8FB6-A07F-9E80-B592-FB18FBFD8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 descr="A graph of a frequency&#10;&#10;AI-generated content may be incorrect.">
            <a:extLst>
              <a:ext uri="{FF2B5EF4-FFF2-40B4-BE49-F238E27FC236}">
                <a16:creationId xmlns:a16="http://schemas.microsoft.com/office/drawing/2014/main" id="{9B2D68C4-6B63-0833-2C6A-F9D64FA7F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8" y="974035"/>
            <a:ext cx="11277601" cy="520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32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F64CA-4A93-B522-BE97-A37162EA2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EA1D-707D-B54C-8FFB-433BD1A27D0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2" name="Picture 11" descr="A close-up of several cubes&#10;&#10;AI-generated content may be incorrect.">
            <a:extLst>
              <a:ext uri="{FF2B5EF4-FFF2-40B4-BE49-F238E27FC236}">
                <a16:creationId xmlns:a16="http://schemas.microsoft.com/office/drawing/2014/main" id="{4DC60799-00F4-EF9B-57B7-DFED1299F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85" y="746150"/>
            <a:ext cx="11266713" cy="533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9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EFFFF"/>
      </a:lt1>
      <a:dk2>
        <a:srgbClr val="55585F"/>
      </a:dk2>
      <a:lt2>
        <a:srgbClr val="CECACB"/>
      </a:lt2>
      <a:accent1>
        <a:srgbClr val="CFB891"/>
      </a:accent1>
      <a:accent2>
        <a:srgbClr val="555960"/>
      </a:accent2>
      <a:accent3>
        <a:srgbClr val="8D6F3D"/>
      </a:accent3>
      <a:accent4>
        <a:srgbClr val="FFFFFF"/>
      </a:accent4>
      <a:accent5>
        <a:srgbClr val="DAAA00"/>
      </a:accent5>
      <a:accent6>
        <a:srgbClr val="9D9694"/>
      </a:accent6>
      <a:hlink>
        <a:srgbClr val="000000"/>
      </a:hlink>
      <a:folHlink>
        <a:srgbClr val="FEFFFF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M-23-645083-Purdue-Alt-Widescreen-20231110" id="{F218E956-3EF7-C74B-B913-ECEA98BCBD3B}" vid="{FE519D9E-70B6-014C-84F2-2F94F9874F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6656b4d-3fa0-4709-acfb-d5e813445d1e">
      <UserInfo>
        <DisplayName>Schott, Thomas H.</DisplayName>
        <AccountId>17</AccountId>
        <AccountType/>
      </UserInfo>
      <UserInfo>
        <DisplayName>Sarault, Olivia M</DisplayName>
        <AccountId>29</AccountId>
        <AccountType/>
      </UserInfo>
      <UserInfo>
        <DisplayName>Hiller, Kelly R</DisplayName>
        <AccountId>98</AccountId>
        <AccountType/>
      </UserInfo>
      <UserInfo>
        <DisplayName>Eddy, Abigail Ellen</DisplayName>
        <AccountId>46</AccountId>
        <AccountType/>
      </UserInfo>
      <UserInfo>
        <DisplayName>Gu, Yu Rain</DisplayName>
        <AccountId>77</AccountId>
        <AccountType/>
      </UserInfo>
      <UserInfo>
        <DisplayName>Reese, Kristy S</DisplayName>
        <AccountId>26</AccountId>
        <AccountType/>
      </UserInfo>
    </SharedWithUsers>
    <lcf76f155ced4ddcb4097134ff3c332f xmlns="37af3f4b-4b66-46f9-8456-831d9bc3e737">
      <Terms xmlns="http://schemas.microsoft.com/office/infopath/2007/PartnerControls"/>
    </lcf76f155ced4ddcb4097134ff3c332f>
    <TaxCatchAll xmlns="d6656b4d-3fa0-4709-acfb-d5e813445d1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E202481DC1CB46AA011D949D311478" ma:contentTypeVersion="14" ma:contentTypeDescription="Create a new document." ma:contentTypeScope="" ma:versionID="525164dac9297210c095a5bd80287f9a">
  <xsd:schema xmlns:xsd="http://www.w3.org/2001/XMLSchema" xmlns:xs="http://www.w3.org/2001/XMLSchema" xmlns:p="http://schemas.microsoft.com/office/2006/metadata/properties" xmlns:ns2="37af3f4b-4b66-46f9-8456-831d9bc3e737" xmlns:ns3="d6656b4d-3fa0-4709-acfb-d5e813445d1e" targetNamespace="http://schemas.microsoft.com/office/2006/metadata/properties" ma:root="true" ma:fieldsID="47e49e78aff16fc85174c3b1ac7b7e79" ns2:_="" ns3:_="">
    <xsd:import namespace="37af3f4b-4b66-46f9-8456-831d9bc3e737"/>
    <xsd:import namespace="d6656b4d-3fa0-4709-acfb-d5e813445d1e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af3f4b-4b66-46f9-8456-831d9bc3e73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8e9e90a8-b24c-4be7-8760-a88b2cd47e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656b4d-3fa0-4709-acfb-d5e813445d1e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4ebcf308-42de-4d63-b51a-b2360cc04078}" ma:internalName="TaxCatchAll" ma:showField="CatchAllData" ma:web="d6656b4d-3fa0-4709-acfb-d5e813445d1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1DE0D6C-581B-4814-98E7-EF172D5D46A1}">
  <ds:schemaRefs>
    <ds:schemaRef ds:uri="37af3f4b-4b66-46f9-8456-831d9bc3e737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elements/1.1/"/>
    <ds:schemaRef ds:uri="http://purl.org/dc/dcmitype/"/>
    <ds:schemaRef ds:uri="d6656b4d-3fa0-4709-acfb-d5e813445d1e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F5B64EEB-1B4A-4920-AA44-E234D7D487D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E25EC03-AAAA-4B6B-9D28-5719C1FEBC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7af3f4b-4b66-46f9-8456-831d9bc3e737"/>
    <ds:schemaRef ds:uri="d6656b4d-3fa0-4709-acfb-d5e813445d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MM-23-645083-Purdue-Alt-Widescreen-20231110</Template>
  <TotalTime>628</TotalTime>
  <Words>1079</Words>
  <Application>Microsoft Office PowerPoint</Application>
  <PresentationFormat>Widescreen</PresentationFormat>
  <Paragraphs>130</Paragraphs>
  <Slides>22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Franklin Gothic Medium Cond</vt:lpstr>
      <vt:lpstr>Calibri</vt:lpstr>
      <vt:lpstr>Open Sans</vt:lpstr>
      <vt:lpstr>Wingdings</vt:lpstr>
      <vt:lpstr>Franklin Gothic Book</vt:lpstr>
      <vt:lpstr>Franklin Gothic Medium</vt:lpstr>
      <vt:lpstr>Times New Roman</vt:lpstr>
      <vt:lpstr>Arial</vt:lpstr>
      <vt:lpstr>Office Theme</vt:lpstr>
      <vt:lpstr>A Case Study of  Neural Network-Driven 4D Seismic Interpretation for CO₂ Storage Monitoring</vt:lpstr>
      <vt:lpstr>PowerPoint Presentation</vt:lpstr>
      <vt:lpstr>DATASETS: Sleipner CO2 Injection Project</vt:lpstr>
      <vt:lpstr>PowerPoint Presentation</vt:lpstr>
      <vt:lpstr>DATASETS: Sleipner CO2 Injection Project</vt:lpstr>
      <vt:lpstr>NN Architecture:</vt:lpstr>
      <vt:lpstr>Training &amp; Validation:</vt:lpstr>
      <vt:lpstr>Comparison among amplitude spectra of 94p01, 94p10, 10p10, and 10p11:</vt:lpstr>
      <vt:lpstr>PowerPoint Presentation</vt:lpstr>
      <vt:lpstr>Robustness Test:</vt:lpstr>
      <vt:lpstr>Consistency Test:</vt:lpstr>
      <vt:lpstr>Results:</vt:lpstr>
      <vt:lpstr>Reconstructed 3D CO2 distributions from NN:</vt:lpstr>
      <vt:lpstr>Analysis for NN Interpretation Standards:</vt:lpstr>
      <vt:lpstr>PowerPoint Presentation</vt:lpstr>
      <vt:lpstr>PowerPoint Presentation</vt:lpstr>
      <vt:lpstr>2D U-Net with Sparse 2D Labels:</vt:lpstr>
      <vt:lpstr>3D U-Net with Sparse 2D Labels:</vt:lpstr>
      <vt:lpstr>2D Versus 3D NN Using Sparse 2D Labels:</vt:lpstr>
      <vt:lpstr>Conclusions:</vt:lpstr>
      <vt:lpstr>2D vs. 3D Neural Network Training for CO₂ Interpretation: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Darshitaben Kishorbhai Patel</dc:creator>
  <cp:lastModifiedBy>Darshitaben Kishorbhai Patel</cp:lastModifiedBy>
  <cp:revision>40</cp:revision>
  <dcterms:created xsi:type="dcterms:W3CDTF">2025-05-05T14:23:08Z</dcterms:created>
  <dcterms:modified xsi:type="dcterms:W3CDTF">2025-05-16T22:33:26Z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0x01010054E202481DC1CB46AA011D949D311478</vt:lpwstr>
  </property>
  <property fmtid="{D5CDD505-2E9C-101B-9397-08002B2CF9AE}" pid="3" name="MediaServiceImageTags">
    <vt:lpwstr/>
  </property>
  <property fmtid="{D5CDD505-2E9C-101B-9397-08002B2CF9AE}" pid="4" name="MSIP_Label_f7606f69-b0ae-4874-be30-7d43a3c7be10_Enabled">
    <vt:lpwstr>true</vt:lpwstr>
  </property>
  <property fmtid="{D5CDD505-2E9C-101B-9397-08002B2CF9AE}" pid="5" name="MSIP_Label_f7606f69-b0ae-4874-be30-7d43a3c7be10_SetDate">
    <vt:lpwstr>2025-05-05T14:36:23Z</vt:lpwstr>
  </property>
  <property fmtid="{D5CDD505-2E9C-101B-9397-08002B2CF9AE}" pid="6" name="MSIP_Label_f7606f69-b0ae-4874-be30-7d43a3c7be10_Method">
    <vt:lpwstr>Standard</vt:lpwstr>
  </property>
  <property fmtid="{D5CDD505-2E9C-101B-9397-08002B2CF9AE}" pid="7" name="MSIP_Label_f7606f69-b0ae-4874-be30-7d43a3c7be10_Name">
    <vt:lpwstr>defa4170-0d19-0005-0001-bc88714345d2</vt:lpwstr>
  </property>
  <property fmtid="{D5CDD505-2E9C-101B-9397-08002B2CF9AE}" pid="8" name="MSIP_Label_f7606f69-b0ae-4874-be30-7d43a3c7be10_SiteId">
    <vt:lpwstr>4130bd39-7c53-419c-b1e5-8758d6d63f21</vt:lpwstr>
  </property>
  <property fmtid="{D5CDD505-2E9C-101B-9397-08002B2CF9AE}" pid="9" name="MSIP_Label_f7606f69-b0ae-4874-be30-7d43a3c7be10_ActionId">
    <vt:lpwstr>90d6e9b3-ee22-4f18-a61d-6bcb19c9853d</vt:lpwstr>
  </property>
  <property fmtid="{D5CDD505-2E9C-101B-9397-08002B2CF9AE}" pid="10" name="MSIP_Label_f7606f69-b0ae-4874-be30-7d43a3c7be10_ContentBits">
    <vt:lpwstr>0</vt:lpwstr>
  </property>
  <property fmtid="{D5CDD505-2E9C-101B-9397-08002B2CF9AE}" pid="11" name="MSIP_Label_f7606f69-b0ae-4874-be30-7d43a3c7be10_Tag">
    <vt:lpwstr>10, 3, 0, 1</vt:lpwstr>
  </property>
</Properties>
</file>